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947275"/>
  <p:embeddedFontLst>
    <p:embeddedFont>
      <p:font typeface="Tahoma" pitchFamily="34" charset="0"/>
      <p:regular r:id="rId16"/>
      <p:bold r:id="rId17"/>
    </p:embeddedFont>
    <p:embeddedFont>
      <p:font typeface="Century Schoolbook" pitchFamily="18" charset="0"/>
      <p:regular r:id="rId18"/>
      <p:bold r:id="rId19"/>
      <p:italic r:id="rId20"/>
      <p:boldItalic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2547" cy="49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852" y="0"/>
            <a:ext cx="2972547" cy="49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23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 txBox="1">
            <a:spLocks noGrp="1"/>
          </p:cNvSpPr>
          <p:nvPr>
            <p:ph type="sldNum" idx="12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 txBox="1">
            <a:spLocks noGrp="1"/>
          </p:cNvSpPr>
          <p:nvPr>
            <p:ph type="sldNum" idx="12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rgbClr val="33473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Schoolbook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5E2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5E2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378200" y="685800"/>
            <a:ext cx="45593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630936" y="2099735"/>
            <a:ext cx="24003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0" y="1"/>
            <a:ext cx="846963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685800" y="6108590"/>
            <a:ext cx="748665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5400000">
            <a:off x="1993996" y="781210"/>
            <a:ext cx="4351337" cy="6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 rot="5400000">
            <a:off x="4466431" y="2401094"/>
            <a:ext cx="5897562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 rot="5400000">
            <a:off x="523081" y="429419"/>
            <a:ext cx="5897562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150938" y="214313"/>
            <a:ext cx="7804150" cy="5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3200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rgbClr val="33473C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Schoolbook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5E2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5E2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Schoolbook"/>
              <a:buNone/>
              <a:defRPr sz="6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94860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946404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4599432" y="1717185"/>
            <a:ext cx="336499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sz="18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4594860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BBB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8F8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8F8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347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Schoolbook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-5400000">
            <a:off x="7831456" y="1044178"/>
            <a:ext cx="190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-5400000">
            <a:off x="6993255" y="4092178"/>
            <a:ext cx="3581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2730772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fc47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7740352" y="1"/>
            <a:ext cx="1403648" cy="252000"/>
          </a:xfrm>
          <a:prstGeom prst="rect">
            <a:avLst/>
          </a:prstGeom>
          <a:solidFill>
            <a:srgbClr val="EAF5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Noto Sans Symbols"/>
              <a:buNone/>
            </a:pPr>
            <a:r>
              <a:rPr lang="ru-RU" sz="1200" b="1" i="0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 i="0" u="none" strike="noStrike" cap="none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1691680" y="652358"/>
            <a:ext cx="6408712" cy="4254298"/>
          </a:xfrm>
          <a:prstGeom prst="rect">
            <a:avLst/>
          </a:prstGeom>
          <a:solidFill>
            <a:srgbClr val="F7FDA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  ПОЛУЧЕНИЯ 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 ТЕРРИТОРИИ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ЛЕНИНГРАДСКОЙ ОБЛАСТИ  ПОЛНОЙ (ЧАСТИЧНОЙ) КОМПЕНСАЦИИ  СТОИМОСТИ  ПУТЕВОК РАБОТАЮЩИМ  ГРАЖДАНАМ  В  ОРГАНИЗАЦИИ ОТДЫХА  ДЕТЕЙ  И  ИХ  ОЗДОРОВЛЕНИЯ  СЕЗОННОГО ДЕЙСТВИЯ  И  КРУГЛОГОДИЧНОГО  ДЕЙСТВИЯ, САНАТОРНО-ОЗДОРОВИТЕЛЬНЫЕ  ЛАГЕРЯ КРУГЛОГОДИЧНОГО  ДЕЙСТВИЯ  И  САНАТОРИИ  ДЛЯ ДЕТЕЙ </a:t>
            </a:r>
            <a:r>
              <a:rPr lang="ru-RU" sz="1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r>
              <a:rPr lang="ru-RU" sz="1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году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9198" y="316650"/>
            <a:ext cx="9045604" cy="707886"/>
          </a:xfrm>
          <a:prstGeom prst="rect">
            <a:avLst/>
          </a:prstGeom>
          <a:solidFill>
            <a:srgbClr val="C1DF87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общего и профессионального образования Ленинградской области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826" y="866825"/>
            <a:ext cx="2297964" cy="198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2334" y="4906656"/>
            <a:ext cx="3611112" cy="180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C:\Users\Мамуля\Pictures\Новая папка\спас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248" y="4906656"/>
            <a:ext cx="3068921" cy="205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93826" y="4445850"/>
            <a:ext cx="3068922" cy="2177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5"/>
          <p:cNvGrpSpPr/>
          <p:nvPr/>
        </p:nvGrpSpPr>
        <p:grpSpPr>
          <a:xfrm>
            <a:off x="1483142" y="23630"/>
            <a:ext cx="6894847" cy="541459"/>
            <a:chOff x="1356" y="-1266"/>
            <a:chExt cx="4201" cy="1797"/>
          </a:xfrm>
        </p:grpSpPr>
        <p:sp>
          <p:nvSpPr>
            <p:cNvPr id="235" name="Google Shape;235;p25"/>
            <p:cNvSpPr txBox="1"/>
            <p:nvPr/>
          </p:nvSpPr>
          <p:spPr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 txBox="1"/>
            <p:nvPr/>
          </p:nvSpPr>
          <p:spPr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 txBox="1"/>
            <p:nvPr/>
          </p:nvSpPr>
          <p:spPr>
            <a:xfrm>
              <a:off x="2061" y="-1266"/>
              <a:ext cx="2337" cy="1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056E9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Шаг третий  (продолжение):</a:t>
              </a:r>
              <a:endParaRPr/>
            </a:p>
          </p:txBody>
        </p:sp>
      </p:grpSp>
      <p:sp>
        <p:nvSpPr>
          <p:cNvPr id="238" name="Google Shape;238;p25"/>
          <p:cNvSpPr/>
          <p:nvPr/>
        </p:nvSpPr>
        <p:spPr>
          <a:xfrm>
            <a:off x="165515" y="506634"/>
            <a:ext cx="8784977" cy="6169059"/>
          </a:xfrm>
          <a:prstGeom prst="rect">
            <a:avLst/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Реквизиты для перечисления средств.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(Справка о реквизитах банковского счета </a:t>
            </a:r>
            <a:r>
              <a:rPr lang="ru-RU" sz="19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родителя (законного представителя)  указанного  в обратном (отрывном) талоне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путевке).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случае если законный представитель является опекуном или приемным родителем, дополнительно представляется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копия акта органа опеки и попечительства о назначении опекуна или попечителя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копия договора о приемной семье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(для приемных родителей).</a:t>
            </a:r>
            <a:endParaRPr sz="1900"/>
          </a:p>
          <a:p>
            <a:pPr marL="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Копия одного из документов (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иная справка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-RU" sz="19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подтверждающая изменение фамилии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случае если фамилия родителя, указанная в свидетельстве о рождении ребенка,  либо самого ребенка, впоследствии изменилась).</a:t>
            </a:r>
            <a:endParaRPr sz="1900"/>
          </a:p>
          <a:p>
            <a:pPr marL="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выписка из Единого государственного реестра индивидуальных предпринимателей (ЕГРИП) за текущий год.</a:t>
            </a:r>
            <a:endParaRPr sz="1900"/>
          </a:p>
        </p:txBody>
      </p:sp>
      <p:sp>
        <p:nvSpPr>
          <p:cNvPr id="239" name="Google Shape;239;p25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1DF87"/>
              </a:buClr>
              <a:buSzPts val="1200"/>
              <a:buFont typeface="Times New Roman"/>
              <a:buNone/>
            </a:pPr>
            <a:r>
              <a:rPr lang="ru-RU" sz="1200" b="1">
                <a:solidFill>
                  <a:srgbClr val="C1DF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/>
          <p:nvPr/>
        </p:nvSpPr>
        <p:spPr>
          <a:xfrm>
            <a:off x="2285800" y="822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общего и профессионального образования Ленинградской области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7789500" y="0"/>
            <a:ext cx="132600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Times New Roman"/>
              <a:buNone/>
            </a:pPr>
            <a:r>
              <a:rPr lang="ru-RU" sz="1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-396936" y="908720"/>
            <a:ext cx="3852000" cy="5400600"/>
          </a:xfrm>
          <a:prstGeom prst="verticalScroll">
            <a:avLst>
              <a:gd name="adj" fmla="val 12500"/>
            </a:avLst>
          </a:prstGeom>
          <a:solidFill>
            <a:srgbClr val="F7FDA9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ПРИЕМ ДОКУМЕНТОВ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191124, СПб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площадь Растрелли д.2 этаж 5,  каб.548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общего и профессионального образования Ленинградской области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тел: (812) 539 44 73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электронный адрес: </a:t>
            </a:r>
            <a:r>
              <a:rPr lang="ru-RU" sz="19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2730772@mail.ru</a:t>
            </a:r>
            <a:endParaRPr sz="1900" b="1" i="1">
              <a:solidFill>
                <a:srgbClr val="4A7B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тел. горячей линии по вопросам отдыха и оздоровления детей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8 800 500 70 90</a:t>
            </a:r>
            <a:endParaRPr sz="19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2591588" y="908720"/>
            <a:ext cx="3852000" cy="5400600"/>
          </a:xfrm>
          <a:prstGeom prst="verticalScroll">
            <a:avLst>
              <a:gd name="adj" fmla="val 12500"/>
            </a:avLst>
          </a:prstGeom>
          <a:solidFill>
            <a:srgbClr val="F7FDA9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ЧАСЫ ПРИЕМА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Понедельник-четверг                 09.00 до 18.00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Пятница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09.00 до 17.00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ПЕРЕРЫВ                           12.30 - 13.18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выходной:  суббота и воскресенье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5580112" y="908720"/>
            <a:ext cx="3960424" cy="5400600"/>
          </a:xfrm>
          <a:prstGeom prst="verticalScroll">
            <a:avLst>
              <a:gd name="adj" fmla="val 12500"/>
            </a:avLst>
          </a:prstGeom>
          <a:solidFill>
            <a:srgbClr val="F7FDA9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 ДОКУМЕНТОВ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Многофункциональные центры (МФЦ)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19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www.mfc47.ru</a:t>
            </a:r>
            <a:endParaRPr sz="1900" i="1">
              <a:solidFill>
                <a:srgbClr val="4A7B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телефон для МФЦ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9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8 800 500 00 47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звонок по России бесплатный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7"/>
          <p:cNvGrpSpPr/>
          <p:nvPr/>
        </p:nvGrpSpPr>
        <p:grpSpPr>
          <a:xfrm>
            <a:off x="323055" y="5308"/>
            <a:ext cx="8455025" cy="5808663"/>
            <a:chOff x="249" y="164"/>
            <a:chExt cx="5326" cy="3659"/>
          </a:xfrm>
        </p:grpSpPr>
        <p:sp>
          <p:nvSpPr>
            <p:cNvPr id="254" name="Google Shape;254;p27"/>
            <p:cNvSpPr txBox="1"/>
            <p:nvPr/>
          </p:nvSpPr>
          <p:spPr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 txBox="1"/>
            <p:nvPr/>
          </p:nvSpPr>
          <p:spPr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1">
                <a:solidFill>
                  <a:srgbClr val="9900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7" name="Google Shape;257;p27"/>
            <p:cNvSpPr txBox="1"/>
            <p:nvPr/>
          </p:nvSpPr>
          <p:spPr>
            <a:xfrm>
              <a:off x="313" y="3455"/>
              <a:ext cx="5262" cy="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58" name="Google Shape;258;p27"/>
          <p:cNvSpPr txBox="1"/>
          <p:nvPr/>
        </p:nvSpPr>
        <p:spPr>
          <a:xfrm>
            <a:off x="1756567" y="425995"/>
            <a:ext cx="56896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общего и профессионального образования Ленинградской области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7039804" y="76292"/>
            <a:ext cx="201612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None/>
            </a:pPr>
            <a:r>
              <a:rPr lang="ru-RU" sz="1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107503" y="1044029"/>
            <a:ext cx="8495952" cy="5625331"/>
          </a:xfrm>
          <a:prstGeom prst="cloudCallout">
            <a:avLst>
              <a:gd name="adj1" fmla="val 53784"/>
              <a:gd name="adj2" fmla="val 52291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sz="3600" b="1" i="1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ВНИМАНИЕ!!!</a:t>
            </a:r>
            <a:endParaRPr/>
          </a:p>
          <a:p>
            <a:pPr marL="228600" marR="0" lvl="0" indent="0" algn="ctr" rtl="0">
              <a:spcBef>
                <a:spcPts val="72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4C66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 документов на выплату                   компенсации стоимости путевок на текущий год  осуществляется </a:t>
            </a:r>
            <a:r>
              <a:rPr lang="ru-RU" sz="1800" b="1" i="1">
                <a:solidFill>
                  <a:srgbClr val="4C66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2800" b="1" i="1">
                <a:solidFill>
                  <a:srgbClr val="4C66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endParaRPr sz="28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3600" b="1" i="1" u="sng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15 декабря 2021 года</a:t>
            </a:r>
            <a:endParaRPr sz="3600" u="sng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Noto Sans Symbols"/>
              <a:buNone/>
            </a:pPr>
            <a:r>
              <a:rPr lang="ru-RU" sz="1200" b="1" i="0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 i="0" u="none" strike="noStrike" cap="none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251520" y="692696"/>
            <a:ext cx="8674496" cy="6017912"/>
          </a:xfrm>
          <a:prstGeom prst="wave">
            <a:avLst>
              <a:gd name="adj1" fmla="val 5393"/>
              <a:gd name="adj2" fmla="val -132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ОБРАЩАЕМ ВАШЕ ВНИМАНИЕ !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отдыха и оздоровления детей </a:t>
            </a:r>
            <a:r>
              <a:rPr lang="ru-RU" sz="3200" b="1" i="1" u="sng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</a:t>
            </a:r>
            <a:r>
              <a:rPr lang="ru-RU" sz="3200" b="1" i="1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должна быть включена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РЕЕСТР организаций отдыха детей и их оздоровления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 на территории которого находится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107504" y="0"/>
            <a:ext cx="8928992" cy="685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выплаты компенсации</a:t>
            </a:r>
            <a:endParaRPr sz="2800" b="0" i="0" u="none" strike="noStrike" cap="none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Право на полную (частичную) компенсацию стоимости </a:t>
            </a: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путевок 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Федерации, имеют </a:t>
            </a:r>
            <a:r>
              <a:rPr lang="ru-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работающие родители (законные представители) </a:t>
            </a: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детей, проживающих на территории Ленинградской области (в том числе детей, находящихся под </a:t>
            </a:r>
            <a:r>
              <a:rPr lang="ru-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опекой (попечительством), в приемных семьях: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" marR="0" lvl="0" indent="0" algn="just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детей в возрасте от 6 до 17 лет (включительно)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отдыхающих в организациях отдыха детей и их оздоровления сезонного действия и круглогодичного действия, со сроком пребывания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21 дня;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" marR="0" lvl="0" indent="0" algn="just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детей от 4 до 17 лет (включительно),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отдыхающих в санаторно- оздоровительных лагерях круглогодичного действия  и детских санаториях со сроком  пребывания  </a:t>
            </a:r>
            <a:r>
              <a:rPr lang="ru-RU" sz="2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дня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с февраля по май и с сентября по декабрь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/>
          </a:p>
          <a:p>
            <a:pPr marL="36000" marR="0" lvl="0" indent="0" algn="ctr" rtl="0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родителей не ограничены в количестве приобретенных </a:t>
            </a:r>
            <a:r>
              <a:rPr lang="ru-RU" sz="21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путевок. </a:t>
            </a:r>
            <a:endParaRPr sz="21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725471" y="0"/>
            <a:ext cx="1418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Times New Roman"/>
              <a:buNone/>
            </a:pP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8078" y="288276"/>
            <a:ext cx="9144000" cy="644005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Расчетная стоимость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путевки в организации отдыха детей и их оздоровления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сезонного действия и круглогодичного действия равна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24 570,00 руб. за 21 день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Частичная оплата стоимости путевки в организации отдыха детей и их оздоровления за счет средств областного бюджета для работающих граждан составляет 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70%  от   расчетной  стоимости 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путевки.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Пример: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24 570,00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х 70% : 21 день =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819,00 руб. 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сутки)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819,00 х 21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(кол-во дней)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17 199,00 руб. 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(сумма компенсации за 21 день)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Если стоимость путевки </a:t>
            </a:r>
            <a:r>
              <a:rPr lang="ru-RU" sz="175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ниже расчетной стоимости путевки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размер компенсации составит 70% </a:t>
            </a:r>
            <a:r>
              <a:rPr lang="ru-RU" sz="175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фактической стоимости путевки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Пример: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15 000,00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(факт. стоимость путевки за 21 день )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 70% = 10 500,00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(сумма компенсации)</a:t>
            </a:r>
            <a:endParaRPr sz="1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Приемным родителям, опекунам, попечителям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гражданам, состоящим в трудовых отношениях с государственными организациями здравоохранения Ленинградской области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предоставляется компенсация стоимости путевки в размере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 от расчетной стоимости путевки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т.е.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24 570,00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(сумма компенсации)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Пример: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24 570,00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 : 21 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(кол-во дней)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1 170,00 руб. 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сутки)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санаторно-оздоровительных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лагерях круглогодичного действия  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детских санаториях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сроком пребывания  24 дня, в период с февраля по май и с сентября по декабрь текущего года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предоставляется компенсация стоимости    путевки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70% 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расчетной стоимости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28 080,00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</a:t>
            </a: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Пример: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28 080,00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руб. </a:t>
            </a:r>
            <a:r>
              <a:rPr lang="ru-RU" sz="17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 70% = </a:t>
            </a:r>
            <a:r>
              <a:rPr lang="ru-RU" sz="175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19 656,00 руб. </a:t>
            </a:r>
            <a:r>
              <a:rPr lang="ru-RU" sz="1750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(сумма компенсации)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Прием документов на выплату компенсации осуществляется в течение всего календарного года до 15 декабря 2021 года</a:t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725471" y="11277"/>
            <a:ext cx="1418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Times New Roman"/>
              <a:buNone/>
            </a:pP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0"/>
          <p:cNvGrpSpPr/>
          <p:nvPr/>
        </p:nvGrpSpPr>
        <p:grpSpPr>
          <a:xfrm>
            <a:off x="553186" y="279910"/>
            <a:ext cx="8096250" cy="5030788"/>
            <a:chOff x="457" y="164"/>
            <a:chExt cx="5100" cy="2987"/>
          </a:xfrm>
        </p:grpSpPr>
        <p:sp>
          <p:nvSpPr>
            <p:cNvPr id="142" name="Google Shape;142;p20"/>
            <p:cNvSpPr txBox="1"/>
            <p:nvPr/>
          </p:nvSpPr>
          <p:spPr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" name="Google Shape;143;p20"/>
            <p:cNvSpPr txBox="1"/>
            <p:nvPr/>
          </p:nvSpPr>
          <p:spPr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739A2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5" name="Google Shape;145;p20"/>
            <p:cNvGrpSpPr/>
            <p:nvPr/>
          </p:nvGrpSpPr>
          <p:grpSpPr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46" name="Google Shape;146;p20"/>
              <p:cNvSpPr/>
              <p:nvPr/>
            </p:nvSpPr>
            <p:spPr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" name="Google Shape;147;p20"/>
              <p:cNvSpPr txBox="1"/>
              <p:nvPr/>
            </p:nvSpPr>
            <p:spPr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" name="Google Shape;148;p20"/>
              <p:cNvSpPr/>
              <p:nvPr/>
            </p:nvSpPr>
            <p:spPr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9" name="Google Shape;149;p20"/>
              <p:cNvSpPr txBox="1"/>
              <p:nvPr/>
            </p:nvSpPr>
            <p:spPr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" name="Google Shape;151;p20"/>
              <p:cNvSpPr txBox="1"/>
              <p:nvPr/>
            </p:nvSpPr>
            <p:spPr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53" name="Google Shape;153;p20"/>
          <p:cNvSpPr txBox="1"/>
          <p:nvPr/>
        </p:nvSpPr>
        <p:spPr>
          <a:xfrm>
            <a:off x="1766173" y="70469"/>
            <a:ext cx="60475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получения частичной компенсации стоимости путевки  в 2021 году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Noto Sans Symbols"/>
              <a:buNone/>
            </a:pP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60529" y="2281479"/>
            <a:ext cx="2664000" cy="4559801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Schoolbook"/>
              <a:buAutoNum type="arabicPeriod"/>
            </a:pP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Выбор организации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отдыха детей и их оздоровления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(Необходимо проверить состоит ли выбранное учреждение в РЕЕСТРАХ субъектов РФ)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Заключение договора между организацией отдыха детей и их оздоровления и родителем (законным представителем)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Оплата полной стоимости путевки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3020059" y="2254041"/>
            <a:ext cx="3199414" cy="4571868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организации отдыха детей и их оздоровления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отъездом из лагеря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забудьте  получить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ОТРЫВНОЙ ТАЛОН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путевке в оригинале, договор на организацию отдыха и оздоровления, платежный документ, подтверждающий оплату заявителем путевки либо услуг по организации отдыха и оздоровления детей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6282012" y="2266108"/>
            <a:ext cx="2664000" cy="4559801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и подача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документов для получения компенсации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документы можно подать  в Комитете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 иметь при себе паспорт, пропускная система,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филиалах, удаленных рабочих местах МФЦ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Ленинградской области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536371" y="2319199"/>
            <a:ext cx="2196480" cy="432847"/>
          </a:xfrm>
          <a:prstGeom prst="roundRect">
            <a:avLst>
              <a:gd name="adj" fmla="val 16667"/>
            </a:avLst>
          </a:prstGeom>
          <a:solidFill>
            <a:srgbClr val="C1DF87"/>
          </a:solidFill>
          <a:ln w="9525" cap="flat" cmpd="sng">
            <a:solidFill>
              <a:srgbClr val="86A7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534710" y="2367245"/>
            <a:ext cx="2133202" cy="432847"/>
          </a:xfrm>
          <a:prstGeom prst="roundRect">
            <a:avLst>
              <a:gd name="adj" fmla="val 16667"/>
            </a:avLst>
          </a:prstGeom>
          <a:solidFill>
            <a:srgbClr val="C1DF87"/>
          </a:solidFill>
          <a:ln w="9525" cap="flat" cmpd="sng">
            <a:solidFill>
              <a:srgbClr val="86A7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2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521617" y="2336534"/>
            <a:ext cx="2150815" cy="432847"/>
          </a:xfrm>
          <a:prstGeom prst="roundRect">
            <a:avLst>
              <a:gd name="adj" fmla="val 16667"/>
            </a:avLst>
          </a:prstGeom>
          <a:solidFill>
            <a:srgbClr val="C1DF87"/>
          </a:solidFill>
          <a:ln w="9525" cap="flat" cmpd="sng">
            <a:solidFill>
              <a:srgbClr val="86A7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1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733134" y="720979"/>
            <a:ext cx="5695102" cy="566652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компенсации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-22976" y="893718"/>
            <a:ext cx="3240000" cy="144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987918" y="1300738"/>
            <a:ext cx="3240000" cy="108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5926978" y="881557"/>
            <a:ext cx="3240000" cy="144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508031" y="1669934"/>
            <a:ext cx="7164062" cy="1440000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 отдыха детей и их оздоровления, санаторно-курортные  и санатории для детей, </a:t>
            </a: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РАСПОЛОЖЕННЫЕ НА ТЕРРИТОРИИ РФ </a:t>
            </a:r>
            <a:endParaRPr/>
          </a:p>
          <a:p>
            <a:pPr marL="0" marR="0" lvl="0" indent="0" algn="ctr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sz="17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включенные в </a:t>
            </a:r>
            <a:r>
              <a:rPr lang="ru-RU" sz="1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РЕЕСТРЫ организаций отдыха и оздоровления   </a:t>
            </a:r>
            <a:endParaRPr/>
          </a:p>
          <a:p>
            <a:pPr marL="0" marR="0" lvl="0" indent="0" algn="ctr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детей </a:t>
            </a:r>
            <a:r>
              <a:rPr lang="ru-RU" sz="17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субъектов РФ</a:t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0" name="Google Shape;170;p21"/>
          <p:cNvGrpSpPr/>
          <p:nvPr/>
        </p:nvGrpSpPr>
        <p:grpSpPr>
          <a:xfrm>
            <a:off x="111830" y="196019"/>
            <a:ext cx="8956675" cy="6557099"/>
            <a:chOff x="385" y="164"/>
            <a:chExt cx="5172" cy="3776"/>
          </a:xfrm>
        </p:grpSpPr>
        <p:sp>
          <p:nvSpPr>
            <p:cNvPr id="171" name="Google Shape;171;p21"/>
            <p:cNvSpPr txBox="1"/>
            <p:nvPr/>
          </p:nvSpPr>
          <p:spPr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1932" y="340"/>
              <a:ext cx="2218" cy="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056E9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Шаг первый – Выбор лагеря</a:t>
              </a:r>
              <a:r>
                <a:rPr lang="ru-RU" sz="1800" b="1">
                  <a:solidFill>
                    <a:srgbClr val="056E9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/>
            </a:p>
          </p:txBody>
        </p:sp>
        <p:grpSp>
          <p:nvGrpSpPr>
            <p:cNvPr id="173" name="Google Shape;173;p21"/>
            <p:cNvGrpSpPr/>
            <p:nvPr/>
          </p:nvGrpSpPr>
          <p:grpSpPr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74" name="Google Shape;174;p21"/>
              <p:cNvSpPr txBox="1"/>
              <p:nvPr/>
            </p:nvSpPr>
            <p:spPr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" name="Google Shape;175;p21"/>
              <p:cNvSpPr txBox="1"/>
              <p:nvPr/>
            </p:nvSpPr>
            <p:spPr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Google Shape;178;p21"/>
              <p:cNvSpPr txBox="1"/>
              <p:nvPr/>
            </p:nvSpPr>
            <p:spPr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1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79" name="Google Shape;179;p21"/>
          <p:cNvSpPr txBox="1"/>
          <p:nvPr/>
        </p:nvSpPr>
        <p:spPr>
          <a:xfrm>
            <a:off x="-321220" y="196019"/>
            <a:ext cx="903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 общего и профессионального образования Ленинградской области</a:t>
            </a:r>
            <a:endParaRPr sz="1800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Noto Sans Symbols"/>
              <a:buNone/>
            </a:pP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04280" y="974053"/>
            <a:ext cx="7164000" cy="524400"/>
          </a:xfrm>
          <a:prstGeom prst="wedgeRectCallout">
            <a:avLst>
              <a:gd name="adj1" fmla="val -20216"/>
              <a:gd name="adj2" fmla="val 88256"/>
            </a:avLst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детского оздоровительного учреждения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509083" y="3240809"/>
            <a:ext cx="7154458" cy="1440000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 договоров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приобретение путевки и  на оказание услуг по организации отдыха и оздоровления детей или договор на оказание услуг по организации отдыха и оздоровления детей.</a:t>
            </a:r>
            <a:endParaRPr sz="18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504281" y="4830257"/>
            <a:ext cx="7159260" cy="1440000"/>
          </a:xfrm>
          <a:prstGeom prst="rect">
            <a:avLst/>
          </a:prstGeom>
          <a:gradFill>
            <a:gsLst>
              <a:gs pos="0">
                <a:srgbClr val="E6E3CE"/>
              </a:gs>
              <a:gs pos="100000">
                <a:srgbClr val="CDCBB3"/>
              </a:gs>
            </a:gsLst>
            <a:path path="circle">
              <a:fillToRect l="50000" t="50000" r="50000" b="50000"/>
            </a:path>
            <a:tileRect/>
          </a:gra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 родителем   полной  стоимости  путевки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 получите на руки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договор и платежный документ подтверждающий оплату заявителем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(квитанция, чек и т.п.)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2547322" y="6858000"/>
            <a:ext cx="52019" cy="38946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" y="2769235"/>
            <a:ext cx="2839678" cy="171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307" y="1544567"/>
            <a:ext cx="1336215" cy="190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Georgia"/>
              <a:buNone/>
            </a:pPr>
            <a:r>
              <a:rPr lang="ru-RU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второй - отдых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2575" y="-41323"/>
            <a:ext cx="2414709" cy="165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6756" y="-94947"/>
            <a:ext cx="2665819" cy="177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091" y="4357235"/>
            <a:ext cx="2651505" cy="176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8881" y="-3414"/>
            <a:ext cx="1651497" cy="148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91893" y="4468126"/>
            <a:ext cx="2589048" cy="18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5987" y="1421"/>
            <a:ext cx="2611043" cy="180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74066" y="2613203"/>
            <a:ext cx="2494363" cy="18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00576" y="4394913"/>
            <a:ext cx="2007611" cy="17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39053" y="1213237"/>
            <a:ext cx="2010545" cy="142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81" y="1454746"/>
            <a:ext cx="2059297" cy="13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69135" y="1804477"/>
            <a:ext cx="2297863" cy="148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44932" y="157266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876832" y="3053834"/>
            <a:ext cx="2501703" cy="16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26120" y="4505728"/>
            <a:ext cx="2226775" cy="16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32445" y="3264145"/>
            <a:ext cx="1824635" cy="121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/>
        </p:nvSpPr>
        <p:spPr>
          <a:xfrm>
            <a:off x="2071147" y="0"/>
            <a:ext cx="49735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третий  - Подготовка документов</a:t>
            </a: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8244408" y="6597352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r>
              <a:rPr lang="ru-RU" sz="1400" b="1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400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далее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7698785" y="-33032"/>
            <a:ext cx="14298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56E9F"/>
              </a:buClr>
              <a:buSzPts val="1200"/>
              <a:buFont typeface="Noto Sans Symbols"/>
              <a:buNone/>
            </a:pP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107504" y="1637308"/>
            <a:ext cx="8928992" cy="5032053"/>
          </a:xfrm>
          <a:prstGeom prst="rect">
            <a:avLst/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1600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1.Заявление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</a:t>
            </a:r>
            <a:r>
              <a:rPr lang="ru-RU" sz="19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указанным  в обратном (отрывном) талоне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путевке, договоре и платежном документе).</a:t>
            </a:r>
            <a:endParaRPr sz="1900"/>
          </a:p>
          <a:p>
            <a:pPr marL="21600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2.Обратный (отрывной) талон к путевке в оригинале.</a:t>
            </a:r>
            <a:endParaRPr sz="1900"/>
          </a:p>
          <a:p>
            <a:pPr marL="21600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3.Договор (в оригинале)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приобретение путевки и договор на оказание услуг по организации отдыха и оздоровления детей или договор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 оригинале) 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оказание услуг по организации отдыха и оздоровления детей, </a:t>
            </a:r>
            <a:r>
              <a:rPr lang="ru-RU" sz="19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подписанный заявителем.</a:t>
            </a:r>
            <a:endParaRPr sz="1900"/>
          </a:p>
          <a:p>
            <a:pPr marL="216000" marR="0" lvl="0" indent="0" algn="just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4.Платежный документ,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подтверждающий </a:t>
            </a:r>
            <a:r>
              <a:rPr lang="ru-RU" sz="19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оплату путевки заявителем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либо услуг по организации отдыха и оздоровления детей (кассовый чек или квитанция к приходному ордеру). Копия принимается при предъявлении оригинала.</a:t>
            </a:r>
            <a:endParaRPr sz="1900"/>
          </a:p>
        </p:txBody>
      </p:sp>
      <p:sp>
        <p:nvSpPr>
          <p:cNvPr id="216" name="Google Shape;216;p23"/>
          <p:cNvSpPr/>
          <p:nvPr/>
        </p:nvSpPr>
        <p:spPr>
          <a:xfrm>
            <a:off x="0" y="369332"/>
            <a:ext cx="9144000" cy="1547500"/>
          </a:xfrm>
          <a:prstGeom prst="rect">
            <a:avLst/>
          </a:prstGeom>
          <a:solidFill>
            <a:srgbClr val="C1DF87"/>
          </a:solidFill>
          <a:ln w="9525" cap="flat" cmpd="sng">
            <a:solidFill>
              <a:srgbClr val="739A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1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 документов  начинается  после  окончания  отдыха   ребенка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1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Весь пакет документов  готовится  только на родителя, указанного  в договоре, обратном (отрывном) талоне к путевке и платежном документе.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1483142" y="23630"/>
            <a:ext cx="6894847" cy="541459"/>
            <a:chOff x="1356" y="-1266"/>
            <a:chExt cx="4201" cy="1797"/>
          </a:xfrm>
        </p:grpSpPr>
        <p:sp>
          <p:nvSpPr>
            <p:cNvPr id="223" name="Google Shape;223;p24"/>
            <p:cNvSpPr txBox="1"/>
            <p:nvPr/>
          </p:nvSpPr>
          <p:spPr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2061" y="-1266"/>
              <a:ext cx="2337" cy="1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056E9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Шаг третий  (продолжение):</a:t>
              </a:r>
              <a:endParaRPr/>
            </a:p>
          </p:txBody>
        </p:sp>
      </p:grpSp>
      <p:sp>
        <p:nvSpPr>
          <p:cNvPr id="226" name="Google Shape;226;p24"/>
          <p:cNvSpPr/>
          <p:nvPr/>
        </p:nvSpPr>
        <p:spPr>
          <a:xfrm>
            <a:off x="179512" y="558761"/>
            <a:ext cx="8749349" cy="5579948"/>
          </a:xfrm>
          <a:prstGeom prst="rect">
            <a:avLst/>
          </a:prstGeom>
          <a:solidFill>
            <a:schemeClr val="accent1"/>
          </a:solidFill>
          <a:ln w="13950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Копия </a:t>
            </a:r>
            <a:r>
              <a:rPr lang="ru-RU" sz="22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свидетельства о  рождении ребенка и копия паспорта </a:t>
            </a: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(для детей в возрасте от 14 лет)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 предъявлением оригинала). </a:t>
            </a:r>
            <a:endParaRPr/>
          </a:p>
          <a:p>
            <a:pPr marL="0" marR="0" lvl="0" indent="0" algn="just" rtl="0">
              <a:lnSpc>
                <a:spcPct val="90909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Копия  2,3 стр. паспорта родителя (законного представителя), </a:t>
            </a: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указанного  в обратном (отрывном) талоне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путевке (с предъявлением оригинала).</a:t>
            </a:r>
            <a:endParaRPr/>
          </a:p>
          <a:p>
            <a:pPr marL="0" marR="0" lvl="0" indent="0" algn="just" rtl="0">
              <a:lnSpc>
                <a:spcPct val="90909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Документ, подтверждающий проживание ребенка на территории Ленинградской области (</a:t>
            </a:r>
            <a:r>
              <a:rPr lang="ru-RU" sz="22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ru-RU" sz="2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отдыха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)(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справка Ф-9 оригинал, или Ф-3 копия с предъявлением оригинала, или выписка из домовой книги, или копия паспорта для детей в возрасте от 14 лет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  <a:p>
            <a:pPr marL="0" marR="0" lvl="0" indent="0" algn="just" rtl="0">
              <a:lnSpc>
                <a:spcPct val="90909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Справка с места работы родителя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(законного представителя), указанного  в обратном (отрывном) талоне к путевке 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подтверждающая факт трудоустройства </a:t>
            </a:r>
            <a:r>
              <a:rPr lang="ru-RU" sz="22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период отдыха 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ребенка и </a:t>
            </a:r>
            <a:r>
              <a:rPr lang="ru-RU" sz="22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 подачи документов 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компенсацию,  оригинал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1DF87"/>
              </a:buClr>
              <a:buSzPts val="1200"/>
              <a:buFont typeface="Times New Roman"/>
              <a:buNone/>
            </a:pPr>
            <a:r>
              <a:rPr lang="ru-RU" sz="1200" b="1">
                <a:solidFill>
                  <a:srgbClr val="C1DF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-RU" sz="1200" b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www.edu.lenobl.ru</a:t>
            </a:r>
            <a:endParaRPr sz="1200" b="1">
              <a:solidFill>
                <a:srgbClr val="056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8178793" y="6539595"/>
            <a:ext cx="932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r>
              <a:rPr lang="ru-RU" sz="1400" b="1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400" i="1">
                <a:solidFill>
                  <a:srgbClr val="056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далее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Вид">
  <a:themeElements>
    <a:clrScheme name="Зеленый и желтый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ид">
  <a:themeElements>
    <a:clrScheme name="Зеленый и желтый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Экран (4:3)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Tahoma</vt:lpstr>
      <vt:lpstr>Century Schoolbook</vt:lpstr>
      <vt:lpstr>Georgia</vt:lpstr>
      <vt:lpstr>Noto Sans Symbols</vt:lpstr>
      <vt:lpstr>Calibri</vt:lpstr>
      <vt:lpstr>Вид</vt:lpstr>
      <vt:lpstr>Вид</vt:lpstr>
      <vt:lpstr>АЛГОРИТМ  ПОЛУЧЕНИЯ  НА  ТЕРРИТОРИИ ЛЕНИНГРАДСКОЙ ОБЛАСТИ  ПОЛНОЙ (ЧАСТИЧНОЙ) КОМПЕНСАЦИИ  СТОИМОСТИ  ПУТЕВОК РАБОТАЮЩИМ  ГРАЖДАНАМ  В  ОРГАНИЗАЦИИ ОТДЫХА  ДЕТЕЙ  И  ИХ  ОЗДОРОВЛЕНИЯ  СЕЗОННОГО ДЕЙСТВИЯ  И  КРУГЛОГОДИЧНОГО  ДЕЙСТВИЯ, САНАТОРНО-ОЗДОРОВИТЕЛЬНЫЕ  ЛАГЕРЯ КРУГЛОГОДИЧНОГО  ДЕЙСТВИЯ  И  САНАТОРИИ  ДЛЯ ДЕТЕЙ в 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второй - отдых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 ПОЛУЧЕНИЯ  НА  ТЕРРИТОРИИ ЛЕНИНГРАДСКОЙ ОБЛАСТИ  ПОЛНОЙ (ЧАСТИЧНОЙ) КОМПЕНСАЦИИ  СТОИМОСТИ  ПУТЕВОК РАБОТАЮЩИМ  ГРАЖДАНАМ  В  ОРГАНИЗАЦИИ ОТДЫХА  ДЕТЕЙ  И  ИХ  ОЗДОРОВЛЕНИЯ  СЕЗОННОГО ДЕЙСТВИЯ  И  КРУГЛОГОДИЧНОГО  ДЕЙСТВИЯ, САНАТОРНО-ОЗДОРОВИТЕЛЬНЫЕ  ЛАГЕРЯ КРУГЛОГОДИЧНОГО  ДЕЙСТВИЯ  И  САНАТОРИИ  ДЛЯ ДЕТЕЙ в  2021 году</dc:title>
  <dc:creator>Asya</dc:creator>
  <cp:lastModifiedBy>user</cp:lastModifiedBy>
  <cp:revision>1</cp:revision>
  <dcterms:modified xsi:type="dcterms:W3CDTF">2021-04-13T13:27:07Z</dcterms:modified>
</cp:coreProperties>
</file>