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772400" cy="1470025"/>
          </a:xfrm>
        </p:spPr>
        <p:txBody>
          <a:bodyPr/>
          <a:lstStyle/>
          <a:p>
            <a:r>
              <a:rPr lang="ru-RU" dirty="0" smtClean="0"/>
              <a:t>Методическое пособие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6760840" cy="1752600"/>
          </a:xfrm>
        </p:spPr>
        <p:txBody>
          <a:bodyPr>
            <a:normAutofit fontScale="92500"/>
          </a:bodyPr>
          <a:lstStyle/>
          <a:p>
            <a:r>
              <a:rPr lang="ru-RU" dirty="0" err="1" smtClean="0">
                <a:solidFill>
                  <a:schemeClr val="tx1"/>
                </a:solidFill>
              </a:rPr>
              <a:t>Видеочат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как средство развития речевой компетенции у обучающихся на примере приложения «</a:t>
            </a:r>
            <a:r>
              <a:rPr lang="ru-RU" dirty="0" err="1">
                <a:solidFill>
                  <a:schemeClr val="tx1"/>
                </a:solidFill>
              </a:rPr>
              <a:t>Google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Maps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466590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Автор: Хмелева А.Г, учитель английского языка</a:t>
            </a:r>
          </a:p>
          <a:p>
            <a:r>
              <a:rPr lang="ru-RU" dirty="0"/>
              <a:t>МБОУ «СОШ №9 им. В. И. Некрасова»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936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18835" r="17181" b="14135"/>
          <a:stretch/>
        </p:blipFill>
        <p:spPr bwMode="auto">
          <a:xfrm>
            <a:off x="21316" y="620688"/>
            <a:ext cx="912268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832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22422" r="17076" b="10926"/>
          <a:stretch/>
        </p:blipFill>
        <p:spPr bwMode="auto">
          <a:xfrm>
            <a:off x="0" y="692696"/>
            <a:ext cx="91440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61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t="25632" r="17075" b="8282"/>
          <a:stretch/>
        </p:blipFill>
        <p:spPr bwMode="auto">
          <a:xfrm>
            <a:off x="0" y="620688"/>
            <a:ext cx="91440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220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19213" r="17287" b="14324"/>
          <a:stretch/>
        </p:blipFill>
        <p:spPr bwMode="auto">
          <a:xfrm>
            <a:off x="12333" y="692696"/>
            <a:ext cx="913166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640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6" t="13548" r="17394" b="20555"/>
          <a:stretch/>
        </p:blipFill>
        <p:spPr bwMode="auto">
          <a:xfrm>
            <a:off x="-7284" y="692696"/>
            <a:ext cx="915128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030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t="16757" r="16970" b="17913"/>
          <a:stretch/>
        </p:blipFill>
        <p:spPr bwMode="auto">
          <a:xfrm>
            <a:off x="0" y="692696"/>
            <a:ext cx="910850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60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6" t="19023" r="17075" b="13947"/>
          <a:stretch/>
        </p:blipFill>
        <p:spPr bwMode="auto">
          <a:xfrm>
            <a:off x="1263" y="620688"/>
            <a:ext cx="9142737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484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2604" r="17394" b="20366"/>
          <a:stretch/>
        </p:blipFill>
        <p:spPr bwMode="auto">
          <a:xfrm>
            <a:off x="0" y="692696"/>
            <a:ext cx="91440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874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6" t="16002" r="17394" b="17156"/>
          <a:stretch/>
        </p:blipFill>
        <p:spPr bwMode="auto">
          <a:xfrm>
            <a:off x="0" y="764704"/>
            <a:ext cx="91440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13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19779" r="17394" b="14513"/>
          <a:stretch/>
        </p:blipFill>
        <p:spPr bwMode="auto">
          <a:xfrm>
            <a:off x="0" y="692696"/>
            <a:ext cx="91440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78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Говорение </a:t>
            </a:r>
            <a:r>
              <a:rPr lang="ru-RU" dirty="0"/>
              <a:t>занимает важное место в процессе обучения ИЯ. Овладение способами коммуникации в процессе обучения в условиях отсутствия языковой среды вряд ли возможно без использования учебно-речевых ситуаций (УРС), которые, несомненно, служат мотивацией для возникновения иноязычного общения. Проблема моделирования УРС на уроке приобрела особенную значимость в связи с коммуникативной направленностью обучения. В этом усматривается </a:t>
            </a:r>
            <a:r>
              <a:rPr lang="ru-RU" b="1" dirty="0"/>
              <a:t>актуальность</a:t>
            </a:r>
            <a:r>
              <a:rPr lang="ru-RU" dirty="0"/>
              <a:t> методического пособия.</a:t>
            </a:r>
          </a:p>
        </p:txBody>
      </p:sp>
    </p:spTree>
    <p:extLst>
      <p:ext uri="{BB962C8B-B14F-4D97-AF65-F5344CB8AC3E}">
        <p14:creationId xmlns:p14="http://schemas.microsoft.com/office/powerpoint/2010/main" val="42112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3400" smtClean="0"/>
              <a:t>1</a:t>
            </a:r>
            <a:r>
              <a:rPr lang="ru-RU" sz="3400" dirty="0"/>
              <a:t>. </a:t>
            </a:r>
            <a:r>
              <a:rPr lang="ru-RU" sz="3400" dirty="0" err="1"/>
              <a:t>Вайсбурд</a:t>
            </a:r>
            <a:r>
              <a:rPr lang="ru-RU" sz="3400" dirty="0"/>
              <a:t> М.Л. Использование учебно-речевых ситуаций при обучении устной речи на иностранном языке: Учебное пособие для проведения спецкурса по обучению иноязычному общению в системе повышения квалификации учителей. – Обнинск: Титул, 2001. 128 с. </a:t>
            </a:r>
          </a:p>
          <a:p>
            <a:pPr marL="0" indent="0" algn="just">
              <a:buNone/>
            </a:pPr>
            <a:r>
              <a:rPr lang="ru-RU" sz="3400" dirty="0"/>
              <a:t>2.Завьялова А.Г. Ситуативное обучение устной речи на начальном этапе средней школы (на материале английского языка) / </a:t>
            </a:r>
            <a:r>
              <a:rPr lang="ru-RU" sz="3400" dirty="0" err="1"/>
              <a:t>Автореф</a:t>
            </a:r>
            <a:r>
              <a:rPr lang="ru-RU" sz="3400" dirty="0"/>
              <a:t>. </a:t>
            </a:r>
            <a:r>
              <a:rPr lang="ru-RU" sz="3400" dirty="0" err="1"/>
              <a:t>дисс</a:t>
            </a:r>
            <a:r>
              <a:rPr lang="ru-RU" sz="3400" dirty="0"/>
              <a:t>. на </a:t>
            </a:r>
            <a:r>
              <a:rPr lang="ru-RU" sz="3400" dirty="0" err="1"/>
              <a:t>соиск</a:t>
            </a:r>
            <a:r>
              <a:rPr lang="ru-RU" sz="3400" dirty="0"/>
              <a:t>. уч. степени канд. </a:t>
            </a:r>
            <a:r>
              <a:rPr lang="ru-RU" sz="3400" dirty="0" err="1"/>
              <a:t>пед</a:t>
            </a:r>
            <a:r>
              <a:rPr lang="ru-RU" sz="3400" dirty="0"/>
              <a:t>. наук. 13.00.02. Ленинград, 1984. –19 с.</a:t>
            </a:r>
          </a:p>
          <a:p>
            <a:pPr marL="0" indent="0" algn="just">
              <a:buNone/>
            </a:pPr>
            <a:r>
              <a:rPr lang="ru-RU" sz="3400" dirty="0"/>
              <a:t>3. Примерная программа основного общего образования по английскому языку Иностранный язык. 5-9 классы. - 4-е изд. – М.: Просвещение, 2012. 202с.</a:t>
            </a:r>
          </a:p>
          <a:p>
            <a:pPr marL="0" indent="0" algn="just">
              <a:buNone/>
            </a:pPr>
            <a:r>
              <a:rPr lang="ru-RU" sz="3400" dirty="0"/>
              <a:t>4. </a:t>
            </a:r>
            <a:r>
              <a:rPr lang="ru-RU" sz="3400" dirty="0" err="1"/>
              <a:t>Торунова</a:t>
            </a:r>
            <a:r>
              <a:rPr lang="ru-RU" sz="3400" dirty="0"/>
              <a:t> Т. И, Хмелева А. Г. Учебно-речевая ситуация как средство обучения говорению на уроке английского языка/Сб.: Иностранные языки: Лингвистические и лингводидактические аспекты: Материалы конференции преподавателей по итогам НИР за 2017 год и 72 смотра студенческих научных трудов. – Иркутск: издательство ООО “</a:t>
            </a:r>
            <a:r>
              <a:rPr lang="ru-RU" sz="3400" dirty="0" err="1"/>
              <a:t>Репроцент</a:t>
            </a:r>
            <a:r>
              <a:rPr lang="ru-RU" sz="3400" dirty="0"/>
              <a:t> А1”, 2018.С.115-120</a:t>
            </a:r>
          </a:p>
          <a:p>
            <a:pPr marL="0" indent="0" algn="just">
              <a:buNone/>
            </a:pPr>
            <a:r>
              <a:rPr lang="ru-RU" sz="3400" dirty="0"/>
              <a:t>5. </a:t>
            </a:r>
            <a:r>
              <a:rPr lang="ru-RU" sz="3400" dirty="0" err="1"/>
              <a:t>Торунова</a:t>
            </a:r>
            <a:r>
              <a:rPr lang="ru-RU" sz="3400" dirty="0"/>
              <a:t> Н.И., Глухова И.В Психолого-методические основы разработки и функционирования иноязычного чата в условиях обучения межкультурной коммуникации / Русский язык в кругу мировых языков и языковое планирование в 21 веке (традиции, инновации, перспективы): Материалы международной конференции (Иркутск, 23-25 сентября 2002 г.). – Иркутск: ИГЛУ, 2002.С. 272-277</a:t>
            </a:r>
          </a:p>
          <a:p>
            <a:pPr algn="just"/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333802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 smtClean="0"/>
              <a:t>	Цель</a:t>
            </a:r>
            <a:r>
              <a:rPr lang="ru-RU" b="1" dirty="0"/>
              <a:t>:</a:t>
            </a:r>
            <a:r>
              <a:rPr lang="ru-RU" dirty="0"/>
              <a:t> научить монологическому высказыванию.</a:t>
            </a:r>
          </a:p>
          <a:p>
            <a:pPr marL="0" indent="0" algn="just">
              <a:buNone/>
            </a:pPr>
            <a:r>
              <a:rPr lang="ru-RU" b="1" dirty="0" smtClean="0"/>
              <a:t>	Задачи</a:t>
            </a:r>
            <a:r>
              <a:rPr lang="ru-RU" b="1" dirty="0"/>
              <a:t>: </a:t>
            </a:r>
          </a:p>
          <a:p>
            <a:pPr algn="just"/>
            <a:r>
              <a:rPr lang="ru-RU" dirty="0" smtClean="0"/>
              <a:t>определить </a:t>
            </a:r>
            <a:r>
              <a:rPr lang="ru-RU" dirty="0"/>
              <a:t>сущность понятия, структуру, особенности учебного </a:t>
            </a:r>
            <a:r>
              <a:rPr lang="ru-RU" dirty="0" err="1"/>
              <a:t>видеочата</a:t>
            </a:r>
            <a:r>
              <a:rPr lang="ru-RU" dirty="0"/>
              <a:t>;</a:t>
            </a:r>
          </a:p>
          <a:p>
            <a:pPr algn="just"/>
            <a:r>
              <a:rPr lang="ru-RU" dirty="0" smtClean="0"/>
              <a:t>разработать </a:t>
            </a:r>
            <a:r>
              <a:rPr lang="ru-RU" dirty="0"/>
              <a:t>упражнение для </a:t>
            </a:r>
            <a:r>
              <a:rPr lang="ru-RU" dirty="0" err="1"/>
              <a:t>видеочата</a:t>
            </a:r>
            <a:r>
              <a:rPr lang="ru-RU" dirty="0"/>
              <a:t> в приложении «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09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«</a:t>
            </a:r>
            <a:r>
              <a:rPr lang="ru-RU" dirty="0" err="1" smtClean="0"/>
              <a:t>Видеочат</a:t>
            </a:r>
            <a:r>
              <a:rPr lang="ru-RU" dirty="0" smtClean="0"/>
              <a:t> </a:t>
            </a:r>
            <a:r>
              <a:rPr lang="ru-RU" dirty="0"/>
              <a:t>- это инновационная технология, разновидность IRC (</a:t>
            </a:r>
            <a:r>
              <a:rPr lang="ru-RU" dirty="0" err="1"/>
              <a:t>Internet</a:t>
            </a:r>
            <a:r>
              <a:rPr lang="ru-RU" dirty="0"/>
              <a:t> </a:t>
            </a:r>
            <a:r>
              <a:rPr lang="ru-RU" dirty="0" err="1"/>
              <a:t>Relay</a:t>
            </a:r>
            <a:r>
              <a:rPr lang="ru-RU" dirty="0"/>
              <a:t> </a:t>
            </a:r>
            <a:r>
              <a:rPr lang="ru-RU" dirty="0" err="1"/>
              <a:t>Chat</a:t>
            </a:r>
            <a:r>
              <a:rPr lang="ru-RU" dirty="0"/>
              <a:t>), обеспечивающая условия обмена информацией в дополнение к текстовой переписке, в аудио и видео (посредством веб-камеры) режимах в реальном масштабе времени, в формате виртуального </a:t>
            </a:r>
            <a:r>
              <a:rPr lang="ru-RU" dirty="0" smtClean="0"/>
              <a:t>диалога»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032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24788" r="17167" b="11658"/>
          <a:stretch/>
        </p:blipFill>
        <p:spPr bwMode="auto">
          <a:xfrm>
            <a:off x="1" y="-243408"/>
            <a:ext cx="9144000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33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Google</a:t>
            </a:r>
            <a:r>
              <a:rPr lang="ru-RU" dirty="0" smtClean="0"/>
              <a:t> </a:t>
            </a:r>
            <a:r>
              <a:rPr lang="ru-RU" dirty="0" err="1"/>
              <a:t>Maps</a:t>
            </a:r>
            <a:r>
              <a:rPr lang="ru-RU" dirty="0"/>
              <a:t> – сервис, представляющий собой карту и спутниковые снимки планеты Земля. В приложениях, где будет осуществляться </a:t>
            </a:r>
            <a:r>
              <a:rPr lang="ru-RU" dirty="0" err="1"/>
              <a:t>видеочат</a:t>
            </a:r>
            <a:r>
              <a:rPr lang="ru-RU" dirty="0"/>
              <a:t>, учитель может воспользоваться функцией «демонстрация экрана» и запустить сервис 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. Тогда ученики совместно с учителем получат возможность в режиме реального времени путешествовать в разные страны и «прогуливаться» по улицам разных городов.</a:t>
            </a:r>
          </a:p>
        </p:txBody>
      </p:sp>
    </p:spTree>
    <p:extLst>
      <p:ext uri="{BB962C8B-B14F-4D97-AF65-F5344CB8AC3E}">
        <p14:creationId xmlns:p14="http://schemas.microsoft.com/office/powerpoint/2010/main" val="477012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t="18818" r="17899" b="15662"/>
          <a:stretch/>
        </p:blipFill>
        <p:spPr bwMode="auto">
          <a:xfrm>
            <a:off x="0" y="548680"/>
            <a:ext cx="91440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323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t="21731" r="17157" b="11428"/>
          <a:stretch/>
        </p:blipFill>
        <p:spPr bwMode="auto">
          <a:xfrm>
            <a:off x="0" y="692696"/>
            <a:ext cx="91440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533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25066" r="17394" b="8660"/>
          <a:stretch/>
        </p:blipFill>
        <p:spPr bwMode="auto">
          <a:xfrm>
            <a:off x="0" y="692696"/>
            <a:ext cx="91440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013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313</Words>
  <Application>Microsoft Office PowerPoint</Application>
  <PresentationFormat>Экран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Методическое пособие</vt:lpstr>
      <vt:lpstr>Введение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Методическое пособие</dc:title>
  <dc:creator>Ученик 313-15</dc:creator>
  <cp:lastModifiedBy>Ученик 313-15</cp:lastModifiedBy>
  <cp:revision>4</cp:revision>
  <dcterms:created xsi:type="dcterms:W3CDTF">2020-11-19T08:53:50Z</dcterms:created>
  <dcterms:modified xsi:type="dcterms:W3CDTF">2020-11-19T09:25:24Z</dcterms:modified>
</cp:coreProperties>
</file>