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3"/>
  </p:notesMasterIdLst>
  <p:sldIdLst>
    <p:sldId id="256" r:id="rId2"/>
    <p:sldId id="515" r:id="rId3"/>
    <p:sldId id="514" r:id="rId4"/>
    <p:sldId id="257" r:id="rId5"/>
    <p:sldId id="311" r:id="rId6"/>
    <p:sldId id="290" r:id="rId7"/>
    <p:sldId id="372" r:id="rId8"/>
    <p:sldId id="373" r:id="rId9"/>
    <p:sldId id="374" r:id="rId10"/>
    <p:sldId id="264" r:id="rId11"/>
    <p:sldId id="351" r:id="rId12"/>
    <p:sldId id="375" r:id="rId13"/>
    <p:sldId id="376" r:id="rId14"/>
    <p:sldId id="323" r:id="rId15"/>
    <p:sldId id="338" r:id="rId16"/>
    <p:sldId id="310" r:id="rId17"/>
    <p:sldId id="318" r:id="rId18"/>
    <p:sldId id="341" r:id="rId19"/>
    <p:sldId id="309" r:id="rId20"/>
    <p:sldId id="335" r:id="rId21"/>
    <p:sldId id="378" r:id="rId22"/>
    <p:sldId id="339" r:id="rId23"/>
    <p:sldId id="340" r:id="rId24"/>
    <p:sldId id="363" r:id="rId25"/>
    <p:sldId id="357" r:id="rId26"/>
    <p:sldId id="358" r:id="rId27"/>
    <p:sldId id="359" r:id="rId28"/>
    <p:sldId id="361" r:id="rId29"/>
    <p:sldId id="360" r:id="rId30"/>
    <p:sldId id="362" r:id="rId31"/>
    <p:sldId id="368" r:id="rId32"/>
    <p:sldId id="369" r:id="rId33"/>
    <p:sldId id="370" r:id="rId34"/>
    <p:sldId id="371" r:id="rId35"/>
    <p:sldId id="337" r:id="rId36"/>
    <p:sldId id="282" r:id="rId37"/>
    <p:sldId id="350" r:id="rId38"/>
    <p:sldId id="294" r:id="rId39"/>
    <p:sldId id="353" r:id="rId40"/>
    <p:sldId id="519" r:id="rId41"/>
    <p:sldId id="288" r:id="rId42"/>
    <p:sldId id="521" r:id="rId43"/>
    <p:sldId id="346" r:id="rId44"/>
    <p:sldId id="347" r:id="rId45"/>
    <p:sldId id="522" r:id="rId46"/>
    <p:sldId id="343" r:id="rId47"/>
    <p:sldId id="367" r:id="rId48"/>
    <p:sldId id="516" r:id="rId49"/>
    <p:sldId id="518" r:id="rId50"/>
    <p:sldId id="517" r:id="rId51"/>
    <p:sldId id="296" r:id="rId52"/>
  </p:sldIdLst>
  <p:sldSz cx="13004800" cy="9753600"/>
  <p:notesSz cx="13004800" cy="97536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51" autoAdjust="0"/>
  </p:normalViewPr>
  <p:slideViewPr>
    <p:cSldViewPr>
      <p:cViewPr varScale="1">
        <p:scale>
          <a:sx n="77" d="100"/>
          <a:sy n="77" d="100"/>
        </p:scale>
        <p:origin x="1680" y="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238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736600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70FF8-0042-4BA8-B54C-CF22C0E78A7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06888" y="1219200"/>
            <a:ext cx="4391025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300163" y="4694238"/>
            <a:ext cx="10404475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736600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3842B-FE6A-4CB2-8AC9-76130B05CE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31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956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121B3D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956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rgbClr val="243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366130" y="3498722"/>
            <a:ext cx="2272665" cy="21973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956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9536853"/>
            <a:ext cx="13004800" cy="21674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8" tIns="65024" rIns="130048" bIns="65024" anchor="ctr" compatLnSpc="1"/>
          <a:lstStyle/>
          <a:p>
            <a:endParaRPr kumimoji="0" lang="en-US" sz="256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13004800" cy="22108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8" tIns="65024" rIns="130048" bIns="65024" anchor="ctr" compatLnSpc="1"/>
          <a:lstStyle/>
          <a:p>
            <a:endParaRPr kumimoji="0" lang="en-US" sz="256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12788053" y="0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8" tIns="65024" rIns="130048" bIns="65024" anchor="ctr" compatLnSpc="1"/>
          <a:lstStyle/>
          <a:p>
            <a:endParaRPr kumimoji="0" lang="en-US" sz="256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8" tIns="65024" rIns="130048" bIns="65024" anchor="ctr" compatLnSpc="1"/>
          <a:lstStyle/>
          <a:p>
            <a:endParaRPr kumimoji="0" lang="en-US" sz="256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08077" y="9090356"/>
            <a:ext cx="12562637" cy="44026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8" tIns="65024" rIns="130048" bIns="65024" anchor="ctr" compatLnSpc="1"/>
          <a:lstStyle/>
          <a:p>
            <a:endParaRPr kumimoji="0" lang="en-US" sz="256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16747" y="225416"/>
            <a:ext cx="12562637" cy="9311437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8" tIns="65024" rIns="130048" bIns="65024" anchor="ctr" compatLnSpc="1"/>
          <a:lstStyle/>
          <a:p>
            <a:endParaRPr kumimoji="0" lang="en-US" sz="256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50240" y="9070848"/>
            <a:ext cx="2991104" cy="276999"/>
          </a:xfrm>
        </p:spPr>
        <p:txBody>
          <a:bodyPr/>
          <a:lstStyle/>
          <a:p>
            <a:fld id="{B7CEFFF7-96E5-4A66-8797-5C75A39AB76A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421632" y="9070848"/>
            <a:ext cx="416153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068907" y="8994987"/>
            <a:ext cx="866987" cy="27699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BAC90B-743A-468E-9660-14A2A20E0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8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87400" y="1574800"/>
            <a:ext cx="11430000" cy="0"/>
          </a:xfrm>
          <a:custGeom>
            <a:avLst/>
            <a:gdLst/>
            <a:ahLst/>
            <a:cxnLst/>
            <a:rect l="l" t="t" r="r" b="b"/>
            <a:pathLst>
              <a:path w="11430000">
                <a:moveTo>
                  <a:pt x="0" y="0"/>
                </a:moveTo>
                <a:lnTo>
                  <a:pt x="11430000" y="0"/>
                </a:lnTo>
              </a:path>
            </a:pathLst>
          </a:custGeom>
          <a:ln w="12700">
            <a:solidFill>
              <a:srgbClr val="243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257" y="1720468"/>
            <a:ext cx="11170285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243956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5817" y="3347973"/>
            <a:ext cx="11339195" cy="441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121B3D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cprc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mel.fm/novosti/1508693-v-safonove?utm_referrer=https://zen.yandex.com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062095" cy="9753600"/>
          </a:xfrm>
          <a:custGeom>
            <a:avLst/>
            <a:gdLst/>
            <a:ahLst/>
            <a:cxnLst/>
            <a:rect l="l" t="t" r="r" b="b"/>
            <a:pathLst>
              <a:path w="4062095" h="9753600">
                <a:moveTo>
                  <a:pt x="0" y="9753600"/>
                </a:moveTo>
                <a:lnTo>
                  <a:pt x="4061841" y="9753600"/>
                </a:lnTo>
                <a:lnTo>
                  <a:pt x="4061841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rgbClr val="243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59600" y="5943600"/>
            <a:ext cx="5638800" cy="2286000"/>
          </a:xfrm>
          <a:custGeom>
            <a:avLst/>
            <a:gdLst/>
            <a:ahLst/>
            <a:cxnLst/>
            <a:rect l="l" t="t" r="r" b="b"/>
            <a:pathLst>
              <a:path w="8943340" h="9753600">
                <a:moveTo>
                  <a:pt x="8942959" y="9753597"/>
                </a:moveTo>
                <a:lnTo>
                  <a:pt x="8942959" y="0"/>
                </a:lnTo>
                <a:lnTo>
                  <a:pt x="0" y="0"/>
                </a:lnTo>
                <a:lnTo>
                  <a:pt x="0" y="9753597"/>
                </a:lnTo>
                <a:lnTo>
                  <a:pt x="8942959" y="97535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07000" y="1140713"/>
            <a:ext cx="0" cy="1975485"/>
          </a:xfrm>
          <a:custGeom>
            <a:avLst/>
            <a:gdLst/>
            <a:ahLst/>
            <a:cxnLst/>
            <a:rect l="l" t="t" r="r" b="b"/>
            <a:pathLst>
              <a:path h="1975485">
                <a:moveTo>
                  <a:pt x="0" y="197497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45000" y="304800"/>
            <a:ext cx="838200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00000"/>
              </a:lnSpc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РОЛЬ ПЕДАГОГА (КУРАТОРА, КЛАССНОГО РУКОВОДИТЕЛЯ) В ПРОФИЛАКТИКЕ СУИЦИДАЛЬНОГО ПОВЕДЕНИЯ НЕСОВЕРШЕННОЛЕТНИХ</a:t>
            </a:r>
            <a:endParaRPr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64400" y="6112326"/>
            <a:ext cx="8221274" cy="21185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11475" algn="just">
              <a:lnSpc>
                <a:spcPct val="100000"/>
              </a:lnSpc>
              <a:spcBef>
                <a:spcPts val="100"/>
              </a:spcBef>
            </a:pPr>
            <a:r>
              <a:rPr lang="ru-RU" sz="3600" spc="-5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Е</a:t>
            </a:r>
            <a:r>
              <a:rPr sz="3600" spc="-5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.В</a:t>
            </a:r>
            <a:r>
              <a:rPr lang="ru-RU" sz="3600" spc="-5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.</a:t>
            </a:r>
            <a:r>
              <a:rPr sz="3600" spc="-5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ru-RU" sz="3600" spc="-5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Есликова</a:t>
            </a:r>
            <a:r>
              <a:rPr sz="3600" spc="-10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, </a:t>
            </a:r>
            <a:r>
              <a:rPr lang="ru-RU" sz="3600" spc="-10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к.</a:t>
            </a:r>
            <a:r>
              <a:rPr sz="3600" spc="-5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п</a:t>
            </a:r>
            <a:r>
              <a:rPr lang="ru-RU" sz="3600" spc="-5" dirty="0" err="1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сихол</a:t>
            </a:r>
            <a:r>
              <a:rPr sz="3600" spc="-5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.н., </a:t>
            </a:r>
            <a:r>
              <a:rPr lang="ru-RU" sz="3600" spc="-5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доцент</a:t>
            </a:r>
            <a:r>
              <a:rPr sz="3600" spc="-5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ru-RU" sz="3600" spc="-5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кафедры педагогики и психологии ЛОИРО</a:t>
            </a:r>
          </a:p>
          <a:p>
            <a:pPr marL="12700" marR="2911475" algn="just">
              <a:lnSpc>
                <a:spcPct val="100000"/>
              </a:lnSpc>
              <a:spcBef>
                <a:spcPts val="100"/>
              </a:spcBef>
            </a:pP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eslikova@mail.ru</a:t>
            </a:r>
            <a:endParaRPr sz="2800" dirty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985" y="304800"/>
            <a:ext cx="2819400" cy="24665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168400" y="609601"/>
            <a:ext cx="10761803" cy="846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8" tIns="65024" rIns="130048" bIns="65024" numCol="1" anchor="ctr" anchorCtr="0" compatLnSpc="1">
            <a:prstTxWarp prst="textNoShape">
              <a:avLst/>
            </a:prstTxWarp>
            <a:spAutoFit/>
          </a:bodyPr>
          <a:lstStyle/>
          <a:p>
            <a:pPr indent="650230" algn="just" defTabSz="130046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600" i="1" dirty="0">
                <a:solidFill>
                  <a:srgbClr val="002060"/>
                </a:solidFill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 «Смерть ерунда, вот жить противно» </a:t>
            </a:r>
          </a:p>
          <a:p>
            <a:pPr indent="650230" algn="just" defTabSz="130046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600" i="1" dirty="0">
                <a:solidFill>
                  <a:srgbClr val="002060"/>
                </a:solidFill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«Скоро все проблемы будут решены»</a:t>
            </a:r>
            <a:endParaRPr lang="ru-RU" sz="3600" i="1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indent="650230" algn="just" defTabSz="130046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600" i="1" dirty="0">
                <a:solidFill>
                  <a:srgbClr val="002060"/>
                </a:solidFill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«Тебе больше не придется обо мне волноваться»</a:t>
            </a:r>
            <a:endParaRPr lang="ru-RU" sz="3600" i="1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indent="650230" algn="just" defTabSz="130046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600" i="1" dirty="0">
                <a:solidFill>
                  <a:srgbClr val="002060"/>
                </a:solidFill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«Я больше не буду ни для кого проблемой»</a:t>
            </a:r>
            <a:endParaRPr lang="ru-RU" sz="3600" i="1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indent="650230" algn="just" defTabSz="130046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600" i="1" dirty="0">
                <a:solidFill>
                  <a:srgbClr val="002060"/>
                </a:solidFill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  «Я не могу так дальше жить».</a:t>
            </a:r>
            <a:endParaRPr lang="ru-RU" sz="3600" i="1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indent="650230" algn="just" defTabSz="130046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600" i="1" dirty="0">
                <a:solidFill>
                  <a:srgbClr val="002060"/>
                </a:solidFill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 «Лучше бы мне умереть» </a:t>
            </a:r>
            <a:endParaRPr lang="ru-RU" sz="3600" i="1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indent="650230" algn="just" defTabSz="130046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600" i="1" dirty="0">
                <a:solidFill>
                  <a:srgbClr val="002060"/>
                </a:solidFill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«Вы еще пожалеете, когда я умру!»</a:t>
            </a:r>
            <a:endParaRPr lang="ru-RU" sz="3600" i="1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indent="650230" algn="just" defTabSz="130046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600" i="1" dirty="0">
                <a:solidFill>
                  <a:srgbClr val="002060"/>
                </a:solidFill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«Ненавижу жизнь»</a:t>
            </a:r>
            <a:endParaRPr lang="ru-RU" sz="3600" i="1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indent="650230" algn="just" defTabSz="130046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600" i="1" dirty="0">
                <a:solidFill>
                  <a:srgbClr val="002060"/>
                </a:solidFill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«Они пожалеют о том, что мне сделали»</a:t>
            </a:r>
            <a:endParaRPr lang="ru-RU" sz="3600" i="1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indent="650230" algn="just" defTabSz="130046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2844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63600" y="-152400"/>
            <a:ext cx="11119027" cy="806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8" tIns="65024" rIns="130048" bIns="65024" numCol="1" anchor="ctr" anchorCtr="0" compatLnSpc="1">
            <a:prstTxWarp prst="textNoShape">
              <a:avLst/>
            </a:prstTxWarp>
            <a:spAutoFit/>
          </a:bodyPr>
          <a:lstStyle/>
          <a:p>
            <a:pPr indent="650230" algn="just" defTabSz="1300460" fontAlgn="base">
              <a:spcBef>
                <a:spcPct val="0"/>
              </a:spcBef>
              <a:spcAft>
                <a:spcPct val="0"/>
              </a:spcAft>
            </a:pPr>
            <a:endParaRPr lang="ru-RU" sz="3600" i="1" dirty="0">
              <a:latin typeface="Arial" pitchFamily="34" charset="0"/>
              <a:cs typeface="Arial" pitchFamily="34" charset="0"/>
            </a:endParaRPr>
          </a:p>
          <a:p>
            <a:pPr indent="650230" algn="just" defTabSz="130046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600" i="1" dirty="0">
                <a:solidFill>
                  <a:srgbClr val="002060"/>
                </a:solidFill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«Не могу больше этого вынести»</a:t>
            </a:r>
            <a:endParaRPr lang="ru-RU" sz="3600" i="1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indent="650230" algn="just" defTabSz="130046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600" i="1" dirty="0">
                <a:solidFill>
                  <a:srgbClr val="002060"/>
                </a:solidFill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«Просто жить не хочется»</a:t>
            </a:r>
            <a:endParaRPr lang="ru-RU" sz="3600" i="1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indent="650230" algn="just" defTabSz="130046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600" i="1" dirty="0">
                <a:solidFill>
                  <a:srgbClr val="002060"/>
                </a:solidFill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«Никому я не нужен»</a:t>
            </a:r>
            <a:endParaRPr lang="ru-RU" sz="3600" i="1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indent="650230" algn="just" defTabSz="130046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600" i="1" dirty="0">
                <a:solidFill>
                  <a:srgbClr val="002060"/>
                </a:solidFill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«Это выше моих сил»</a:t>
            </a:r>
            <a:endParaRPr lang="ru-RU" sz="3600" i="1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indent="650230" algn="just" defTabSz="130046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600" i="1" dirty="0">
                <a:solidFill>
                  <a:srgbClr val="002060"/>
                </a:solidFill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«Последний раз смотрю на любимые фотографии…»</a:t>
            </a:r>
            <a:endParaRPr lang="ru-RU" sz="3600" i="1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indent="650230" algn="just" defTabSz="130046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600" i="1" dirty="0">
                <a:solidFill>
                  <a:srgbClr val="002060"/>
                </a:solidFill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«Я собираюсь покончить с собой»</a:t>
            </a:r>
            <a:endParaRPr lang="ru-RU" sz="3600" i="1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indent="650230" algn="just" defTabSz="130046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600" i="1" dirty="0">
                <a:solidFill>
                  <a:srgbClr val="002060"/>
                </a:solidFill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сообщения о конкретном плане или методе самоубийства</a:t>
            </a:r>
            <a:endParaRPr lang="ru-RU" sz="3600" i="1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indent="650230" algn="just" defTabSz="130046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600" i="1" dirty="0">
                <a:solidFill>
                  <a:srgbClr val="002060"/>
                </a:solidFill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 «Я покончу с собой»</a:t>
            </a:r>
            <a:endParaRPr lang="ru-RU" sz="3600" i="1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9420" y="677934"/>
            <a:ext cx="10855606" cy="8058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982" b="1" dirty="0">
                <a:solidFill>
                  <a:srgbClr val="C0000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Эмоциональные признаки суицидального поведения</a:t>
            </a: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2844" b="1" dirty="0">
              <a:latin typeface="Arial Narrow" panose="020B0606020202030204" pitchFamily="34" charset="0"/>
              <a:ea typeface="Times New Roman" pitchFamily="18" charset="0"/>
              <a:cs typeface="Arial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413" dirty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сниженное, подавленное  настроение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413" dirty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тоска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413" dirty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переживание горя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413" dirty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чувство вины, неудачи, поражения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413" dirty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чувство собственной </a:t>
            </a:r>
            <a:r>
              <a:rPr lang="ru-RU" sz="3413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малозначимости</a:t>
            </a:r>
            <a:endParaRPr lang="ru-RU" sz="3413" dirty="0">
              <a:solidFill>
                <a:srgbClr val="002060"/>
              </a:solidFill>
              <a:latin typeface="Arial Narrow" panose="020B0606020202030204" pitchFamily="34" charset="0"/>
              <a:ea typeface="Times New Roman" pitchFamily="18" charset="0"/>
              <a:cs typeface="Arial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413" dirty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чувство безнадежности и отчаяния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413" dirty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мнимые или реальные опасения или страхи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413" dirty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импульсивные действия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413" dirty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тревога, беспокойство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413" dirty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признаки вечной усталости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413" dirty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склонность к быстрой перемене настроения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413" dirty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раздражительность, угрюмость</a:t>
            </a:r>
            <a:endParaRPr lang="ru-RU" sz="3413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4597" y="677934"/>
            <a:ext cx="11470074" cy="8977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982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Поведенческие признаки 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2844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внезапные немотивированные изменения в поведении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2844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склонность к опрометчивым или безрассудным поступкам, связанным с риском для жизни или здоровья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2844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усиление жалоб на физические недомогания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2844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обращение к медикам при  видимом отсутствии болезней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2844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изменение активности в социальных сетях, размещение комментариев, картинок на стенах, связанных с самоубийствами, создание сообществ или участие в них («Мёртвый мир </a:t>
            </a:r>
            <a:r>
              <a:rPr lang="ru-RU" sz="2844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суицидника</a:t>
            </a:r>
            <a:r>
              <a:rPr lang="ru-RU" sz="2844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»,«Суицид души», «Тихий дом»)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2844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недостаток сна или повышенная сонливость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2844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ухудшение или улучшение аппетита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2844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отсутствие желания ухаживать за собой 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2844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потеря интереса к привычным хобби, учебе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2844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пропуски занятия, не выполнение домашних заданий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2844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отгороженность от друзей, семьи, избегание контактов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2844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чтение книг о загробной жизни, погребениях, просмотр фильмов, увлечение играми связанными с насилием, потусторонними силами и т.д.</a:t>
            </a:r>
          </a:p>
          <a:p>
            <a:pPr indent="65023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39321" algn="l"/>
              </a:tabLst>
            </a:pPr>
            <a:endParaRPr lang="ru-RU" sz="256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1831" y="1804459"/>
            <a:ext cx="10343549" cy="5607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982" b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Подросток переживает проблемы трех «Н»: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982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непреодолимость трудностей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982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нескончаемость несчастья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982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непереносимость тоски и одиночества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982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r>
              <a:rPr lang="ru-RU" sz="3982" b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     Он должен бороться с тремя «Б»: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982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беспомощностью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982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бессилием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982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безнадежностью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600" y="609600"/>
            <a:ext cx="10861780" cy="7361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50230" algn="just">
              <a:lnSpc>
                <a:spcPct val="150000"/>
              </a:lnSpc>
            </a:pPr>
            <a:r>
              <a:rPr lang="ru-RU" sz="40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Меры по предотвращению суицидов необходимо осуществлять аккуратно, осознанно и целенаправленно – вместо профилактики можно ускорить суицидальное  действие, если программа осуществляется недостаточно подготовленными людьми и привлекает внимание к драматической стороне и сенсационности проблемы</a:t>
            </a:r>
            <a:r>
              <a:rPr lang="ru-RU" sz="4000" b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9420" y="370700"/>
            <a:ext cx="10958017" cy="838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12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«Эффект Вертера»</a:t>
            </a:r>
          </a:p>
          <a:p>
            <a:pPr algn="ctr"/>
            <a:endParaRPr lang="ru-RU" sz="4400" b="1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4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4400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 массовая волна подражающих самоубийств, которые совершаются после самоубийства, широко освещённого телевидением или другими СМИ, либо описанного в популярном произведении литературы или кинематографа. </a:t>
            </a:r>
          </a:p>
          <a:p>
            <a:pPr indent="650230" algn="just"/>
            <a:endParaRPr lang="ru-RU" sz="4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indent="650230" algn="just"/>
            <a:endParaRPr lang="ru-RU" sz="256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4597" y="1292403"/>
            <a:ext cx="10958017" cy="5607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50230" algn="just"/>
            <a:r>
              <a:rPr lang="ru-RU" sz="4000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В  1774 г. Гете в романе «Страдания молодого Вертера» описал жизнь и смерть от несчастной любви юного Вертера, что породило целую эпидемию самоубийств. </a:t>
            </a:r>
          </a:p>
          <a:p>
            <a:pPr indent="650230" algn="just"/>
            <a:endParaRPr lang="ru-RU" sz="4000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indent="650230" algn="just"/>
            <a:r>
              <a:rPr lang="ru-RU" sz="4000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Суицид известных личностей – повышает частоту самоубийств, особенно у подростков (Сергей Есенин, Мэрилин Монро, </a:t>
            </a:r>
            <a:r>
              <a:rPr lang="ru-RU" sz="4000" dirty="0" err="1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Юкиа</a:t>
            </a:r>
            <a:r>
              <a:rPr lang="ru-RU" sz="4000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Мисима</a:t>
            </a:r>
            <a:r>
              <a:rPr lang="ru-RU" sz="4000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, Джим </a:t>
            </a:r>
            <a:r>
              <a:rPr lang="ru-RU" sz="4000" dirty="0" err="1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Моррисон</a:t>
            </a:r>
            <a:r>
              <a:rPr lang="ru-RU" sz="4000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, </a:t>
            </a:r>
            <a:r>
              <a:rPr lang="ru-RU" sz="4000" dirty="0" err="1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Дженис</a:t>
            </a:r>
            <a:r>
              <a:rPr lang="ru-RU" sz="4000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Джоплин</a:t>
            </a:r>
            <a:r>
              <a:rPr lang="ru-RU" sz="4000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, </a:t>
            </a:r>
            <a:r>
              <a:rPr lang="ru-RU" sz="4000" dirty="0" err="1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Курт</a:t>
            </a:r>
            <a:r>
              <a:rPr lang="ru-RU" sz="4000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Кобейн</a:t>
            </a:r>
            <a:r>
              <a:rPr lang="ru-RU" sz="4000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, Игорь Сорин)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9774" y="985168"/>
            <a:ext cx="10855606" cy="6296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50230" algn="just">
              <a:lnSpc>
                <a:spcPct val="150000"/>
              </a:lnSpc>
            </a:pPr>
            <a:r>
              <a:rPr lang="ru-RU" sz="3413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В борьбе против эффекта Вертера хорошие результаты дают ирония, сарказм. В России после выхода в 1792 г. в свет книги Н. М. Карамзина "Бедная Лиза"  наблюдалась волна </a:t>
            </a:r>
            <a:r>
              <a:rPr lang="ru-RU" sz="3413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самоутоплений</a:t>
            </a:r>
            <a:r>
              <a:rPr lang="ru-RU" sz="3413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среди молодых девушек. Она прекратилась после того, как возле прудов и озёр стали ставить столбы со следующей надписью:	</a:t>
            </a:r>
          </a:p>
          <a:p>
            <a:pPr indent="650230" algn="just">
              <a:lnSpc>
                <a:spcPct val="150000"/>
              </a:lnSpc>
            </a:pPr>
            <a:r>
              <a:rPr lang="ru-RU" sz="2844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	</a:t>
            </a:r>
            <a:r>
              <a:rPr lang="ru-RU" sz="3413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Здесь в воду кинулась </a:t>
            </a:r>
            <a:r>
              <a:rPr lang="ru-RU" sz="3413" i="1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Эрастова</a:t>
            </a:r>
            <a:r>
              <a:rPr lang="ru-RU" sz="3413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невеста,</a:t>
            </a:r>
          </a:p>
          <a:p>
            <a:pPr indent="650230" algn="just">
              <a:lnSpc>
                <a:spcPct val="150000"/>
              </a:lnSpc>
            </a:pPr>
            <a:r>
              <a:rPr lang="ru-RU" sz="3413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	Топитесь, девушки, в пруду довольно места.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2186" y="985168"/>
            <a:ext cx="11367663" cy="725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50230" algn="just"/>
            <a:r>
              <a:rPr lang="ru-RU" sz="4400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В 1986 году американские психиатры  описали действие серии телевизионных программ о самоубийствах подростков, которые были показаны с педагогической целью. В течение 2 недель после каждой такой программы количество самоубийств в этой возрастной группе значительно увеличилось.  </a:t>
            </a:r>
          </a:p>
          <a:p>
            <a:pPr indent="650230" algn="just"/>
            <a:r>
              <a:rPr lang="ru-RU" sz="4400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В Германии после показа фильма «Смерть школьника» было отмечено учащение завершенных суицидов у подростков мальчиков </a:t>
            </a:r>
          </a:p>
          <a:p>
            <a:pPr indent="650230" algn="just"/>
            <a:endParaRPr lang="ru-RU" sz="256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D809B-76B9-49C8-B2FE-0E28131BD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38" y="457200"/>
            <a:ext cx="11170285" cy="923330"/>
          </a:xfrm>
        </p:spPr>
        <p:txBody>
          <a:bodyPr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https://fcprc.ru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56DF0D-825B-4F5F-A2CE-976B75959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802" y="6019800"/>
            <a:ext cx="11339195" cy="1354217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ИНФОРМАЦИОННАЯ И МЕТОДИЧЕСКАЯ ПОДДЕРЖКА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B54404BA-C480-4E01-9142-8881721EFDE7}"/>
              </a:ext>
            </a:extLst>
          </p:cNvPr>
          <p:cNvSpPr/>
          <p:nvPr/>
        </p:nvSpPr>
        <p:spPr>
          <a:xfrm rot="10800000">
            <a:off x="5359400" y="1828800"/>
            <a:ext cx="1255396" cy="3429000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090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400" y="76200"/>
            <a:ext cx="12598400" cy="10089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Проблемы профилактики  суицидального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 поведения</a:t>
            </a: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Неадекватная попытка осуществления программы суицидальной профилактики может: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привести к безразличию и сопротивлению у здоровых и счастливых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провоцировать эксперименты с алкоголем, наркотиками и саморазрушением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использование видеоматериалов  с рассказами  подростков о своих суицидальных попытках  или инсценировками драматического события может вызвать обратные эффекты и усилить суицидальное поведение</a:t>
            </a:r>
          </a:p>
          <a:p>
            <a:pPr>
              <a:buFont typeface="Wingdings" pitchFamily="2" charset="2"/>
              <a:buChar char="Ø"/>
            </a:pPr>
            <a:endParaRPr lang="ru-RU" sz="3200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just"/>
            <a:endParaRPr lang="ru-RU" sz="3982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3982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69774" y="1018245"/>
            <a:ext cx="11367663" cy="818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8" tIns="65024" rIns="130048" bIns="65024" numCol="1" anchor="ctr" anchorCtr="0" compatLnSpc="1">
            <a:prstTxWarp prst="textNoShape">
              <a:avLst/>
            </a:prstTxWarp>
            <a:spAutoFit/>
          </a:bodyPr>
          <a:lstStyle/>
          <a:p>
            <a:pPr indent="65023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975345" algn="l"/>
              </a:tabLst>
            </a:pPr>
            <a:r>
              <a:rPr lang="ru-RU" sz="3982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Самоубийство одноклассника увеличивает риск суицидального поведения подростка, независимо от того, насколько хорошо он знал покойного. </a:t>
            </a:r>
            <a:r>
              <a:rPr lang="ru-RU" sz="3982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Если в классе произошел суицид, суицидальные мысли возникают </a:t>
            </a:r>
            <a:r>
              <a:rPr lang="ru-RU" sz="3982" b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в пять раз чаще, </a:t>
            </a:r>
            <a:r>
              <a:rPr lang="ru-RU" sz="3982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чем у тех, кто  с этим не сталкивался  и </a:t>
            </a:r>
            <a:r>
              <a:rPr lang="ru-RU" sz="3982" b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сами попытки суицида происходят тоже в пять раз чаще.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975345" algn="l"/>
              </a:tabLst>
            </a:pPr>
            <a:r>
              <a:rPr lang="ru-RU" sz="3982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( Канада, 1998-2007гг., 22000 подростков 12-17 лет)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982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defTabSz="130046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56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928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1"/>
          <p:cNvSpPr>
            <a:spLocks noChangeArrowheads="1"/>
          </p:cNvSpPr>
          <p:nvPr/>
        </p:nvSpPr>
        <p:spPr bwMode="auto">
          <a:xfrm>
            <a:off x="635000" y="384104"/>
            <a:ext cx="11807260" cy="768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8" tIns="65024" rIns="130048" bIns="6502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300460" fontAlgn="base">
              <a:spcBef>
                <a:spcPct val="0"/>
              </a:spcBef>
              <a:spcAft>
                <a:spcPct val="0"/>
              </a:spcAft>
              <a:tabLst>
                <a:tab pos="975345" algn="l"/>
              </a:tabLst>
            </a:pPr>
            <a:r>
              <a:rPr lang="ru-RU" sz="3413" b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УСЛОВИЯ УСПЕШНОСТИ ПРОФИЛАКТИКИ СУИЦИДАЛЬНОГО ПОВЕДЕНИЯ  ПОДРОСТКОВ В ОБРАЗОВАТЕЛЬНЫХ ОРГАНИЗАЦИЯХ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75345" algn="l"/>
              </a:tabLst>
            </a:pPr>
            <a:endParaRPr lang="ru-RU" sz="2844" dirty="0">
              <a:latin typeface="Arial Narrow" panose="020B0606020202030204" pitchFamily="34" charset="0"/>
              <a:cs typeface="Arial" pitchFamily="34" charset="0"/>
            </a:endParaRPr>
          </a:p>
          <a:p>
            <a:pPr marL="571500" indent="-5715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75345" algn="l"/>
              </a:tabLst>
            </a:pPr>
            <a:r>
              <a:rPr lang="ru-RU" sz="3600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Повышение собственной </a:t>
            </a:r>
            <a:r>
              <a:rPr lang="ru-RU" sz="3600" b="1" dirty="0" err="1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суицидологической</a:t>
            </a:r>
            <a:r>
              <a:rPr lang="ru-RU" sz="3600" b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 грамотности </a:t>
            </a:r>
            <a:r>
              <a:rPr lang="ru-RU" sz="3600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педагогами (знание причин, факторов риска, поведенческих признаков подросткового суицида и т.п.)</a:t>
            </a:r>
          </a:p>
          <a:p>
            <a:pPr marL="571500" indent="-5715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75345" algn="l"/>
              </a:tabLst>
            </a:pPr>
            <a:r>
              <a:rPr lang="ru-RU" sz="3600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Создание доброжелательных, </a:t>
            </a:r>
            <a:r>
              <a:rPr lang="ru-RU" sz="3600" b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доверительных отношений </a:t>
            </a:r>
            <a:r>
              <a:rPr lang="ru-RU" sz="3600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с обучающимися</a:t>
            </a:r>
          </a:p>
          <a:p>
            <a:pPr marL="571500" indent="-5715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75345" algn="l"/>
              </a:tabLst>
            </a:pPr>
            <a:r>
              <a:rPr lang="ru-RU" sz="3600" b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Развитие наблюдательности, </a:t>
            </a:r>
            <a:r>
              <a:rPr lang="ru-RU" sz="3600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своевременное выявление обучающихся с признаками суицидального поведения  и обеспечение их психологической поддержкой</a:t>
            </a:r>
          </a:p>
          <a:p>
            <a:pPr marL="571500" indent="-5715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75345" algn="l"/>
              </a:tabLst>
            </a:pPr>
            <a:r>
              <a:rPr lang="ru-RU" sz="3600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Тесное </a:t>
            </a:r>
            <a:r>
              <a:rPr lang="ru-RU" sz="3600" b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взаимодействие со специалистами </a:t>
            </a:r>
            <a:r>
              <a:rPr lang="ru-RU" sz="3600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по психическому здоровью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4597" y="928039"/>
            <a:ext cx="11162840" cy="81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8" tIns="65024" rIns="130048" bIns="6502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975345" algn="l"/>
              </a:tabLst>
            </a:pPr>
            <a:r>
              <a:rPr lang="ru-RU" sz="4000" b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При обсуждении самоубийства </a:t>
            </a: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75345" algn="l"/>
              </a:tabLst>
            </a:pPr>
            <a:endParaRPr lang="ru-RU" sz="2844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75345" algn="l"/>
              </a:tabLst>
            </a:pPr>
            <a:r>
              <a:rPr lang="ru-RU" sz="2844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не должно быть фотографий, детального описания метода суицида 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75345" algn="l"/>
              </a:tabLst>
            </a:pPr>
            <a:endParaRPr lang="ru-RU" sz="2844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75345" algn="l"/>
              </a:tabLst>
            </a:pPr>
            <a:r>
              <a:rPr lang="ru-RU" sz="2844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избегать формирования образа мученика и создания ореола таинственности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75345" algn="l"/>
              </a:tabLst>
            </a:pPr>
            <a:endParaRPr lang="ru-RU" sz="2844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75345" algn="l"/>
              </a:tabLst>
            </a:pPr>
            <a:r>
              <a:rPr lang="ru-RU" sz="2844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описать возможные тяжелые телесные последствия суицидальных попыток: повреждение мозга или паралич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75345" algn="l"/>
              </a:tabLst>
            </a:pPr>
            <a:endParaRPr lang="ru-RU" sz="2844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75345" algn="l"/>
              </a:tabLst>
            </a:pPr>
            <a:r>
              <a:rPr lang="ru-RU" sz="2844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необходимо обеспечить информацией о доступных источниках помощи, привести положительные примеры разрешения серьезных конфликтов без суицидальных действий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75345" algn="l"/>
              </a:tabLst>
            </a:pPr>
            <a:endParaRPr lang="ru-RU" sz="2844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75345" algn="l"/>
              </a:tabLst>
            </a:pPr>
            <a:r>
              <a:rPr lang="ru-RU" sz="2844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нельзя преподносить самоубийство как необъяснимое, романтическое или загадочное действие 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2560" dirty="0">
              <a:latin typeface="Arial Narrow" panose="020B0606020202030204" pitchFamily="34" charset="0"/>
              <a:cs typeface="Arial" pitchFamily="34" charset="0"/>
            </a:endParaRPr>
          </a:p>
          <a:p>
            <a:pPr defTabSz="130046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56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9774" y="268288"/>
            <a:ext cx="11367663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56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Если самоубийство официально признается причиной смерти учащегося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Тогда в уведомлении о причине смерти в среде обучающихся должно звучать слово «самоубийство», а не «несчастный случай» или «неизвестная причина смерти»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Ни в коем случае не должно быть упоминания средств совершения самоубийства.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Собрать близких друзей и педагогов и дать возможность работы со специалистом в области психического здоровья.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Друзьям и обучающимся должно быть разрешено посещение похорон. Но они не должны нести гроб.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Будьте готовы сказать «нет» на все просьбы о проведении вечера памяти в честь погибшего обучающегося. Это может увеличить возможность эпидемии самоубийств. 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64952" y="389481"/>
            <a:ext cx="11674897" cy="800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8" tIns="65024" rIns="130048" bIns="6502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300460" fontAlgn="base">
              <a:spcBef>
                <a:spcPct val="0"/>
              </a:spcBef>
              <a:spcAft>
                <a:spcPct val="0"/>
              </a:spcAft>
            </a:pPr>
            <a:r>
              <a:rPr lang="ru-RU" sz="3413" b="1" dirty="0">
                <a:solidFill>
                  <a:srgbClr val="C00000"/>
                </a:solidFill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Рекомендации ВОЗ для работников СМИ</a:t>
            </a:r>
          </a:p>
          <a:p>
            <a:pPr marL="457200" indent="-457200" defTabSz="13004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3413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Calibri" pitchFamily="34" charset="0"/>
              <a:cs typeface="Arial" pitchFamily="34" charset="0"/>
            </a:endParaRPr>
          </a:p>
          <a:p>
            <a:pPr algn="ctr" defTabSz="1300460" fontAlgn="base">
              <a:spcBef>
                <a:spcPct val="0"/>
              </a:spcBef>
              <a:spcAft>
                <a:spcPct val="0"/>
              </a:spcAft>
            </a:pPr>
            <a:r>
              <a:rPr lang="ru-RU" sz="3413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Следует избегать</a:t>
            </a:r>
          </a:p>
          <a:p>
            <a:pPr marL="457200" indent="-457200" algn="just" defTabSz="13004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3413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Подумайте, является ли данный случай суицидального поведения «достойным» новостей. Суицид является достаточно частой причиной смерти. Например, он является причиной большей доли смертей подростков, чем все естественные причины вместе взятые. </a:t>
            </a:r>
            <a:endParaRPr lang="ru-RU" sz="3413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457200" indent="-457200" algn="just" defTabSz="130046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3413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 Избегайте представлений суицида в качестве «таинственного» поступка заведомо «здоровой» или «хорошо функционирующей» персоны. </a:t>
            </a:r>
            <a:endParaRPr lang="ru-RU" sz="3413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457200" indent="-457200" algn="just" defTabSz="130046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3413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Не представляйте суицид как разумный способ решения проблем. </a:t>
            </a:r>
            <a:endParaRPr lang="ru-RU" sz="3413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457200" indent="-457200" algn="just" defTabSz="130046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3413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Не описывайте суицид как героический или романтический поступок. </a:t>
            </a:r>
            <a:endParaRPr lang="ru-RU" sz="3413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64952" y="168965"/>
            <a:ext cx="11674897" cy="905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8" tIns="65024" rIns="130048" bIns="65024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 defTabSz="13004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3413" b="1" dirty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Рекомендации ВОЗ для работников СМИ</a:t>
            </a:r>
          </a:p>
          <a:p>
            <a:pPr marL="457200" indent="-457200" algn="ctr" defTabSz="13004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3413" b="1" dirty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Следует избегать</a:t>
            </a:r>
          </a:p>
          <a:p>
            <a:pPr marL="457200" indent="-457200" algn="just" defTabSz="130046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3413" dirty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Избегайте использования изображения (фотографии) жертвы, его (ее) близких и места суицидального акта, для того чтобы избежать чрезмерной идентификации. </a:t>
            </a:r>
            <a:endParaRPr lang="ru-RU" sz="3413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457200" indent="-457200" algn="just" defTabSz="130046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3413" dirty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Избегайте подробного описания способа и места суицидальных действий. </a:t>
            </a:r>
            <a:endParaRPr lang="ru-RU" sz="3413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457200" indent="-457200" algn="just" defTabSz="130046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3413" dirty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Ограничивайте остроту подачи информации, ее объем и количество историй о конкретном суициде. Избегайте помещения репортажей о суициде на первой полосе издания. </a:t>
            </a:r>
            <a:endParaRPr lang="ru-RU" sz="3413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457200" indent="-457200" algn="just" defTabSz="130046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3413" dirty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Избегайте «поиска виновного» в суициде. Это одна из распространенных психологических защит людей, переживающих суицид близкого. Тщательное расследование обычно показывает, что, в большинстве случаев, причиной суицида является множество факторов, а не действия конкретного человека (родственника, врача, учителя, командира, сослуживца) </a:t>
            </a:r>
            <a:endParaRPr lang="ru-RU" sz="3413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64952" y="784463"/>
            <a:ext cx="11674897" cy="818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8" tIns="65024" rIns="130048" bIns="6502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300460" fontAlgn="base">
              <a:spcBef>
                <a:spcPct val="0"/>
              </a:spcBef>
              <a:spcAft>
                <a:spcPct val="0"/>
              </a:spcAft>
            </a:pPr>
            <a:r>
              <a:rPr lang="ru-RU" sz="3413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Рекомендации ВОЗ</a:t>
            </a:r>
          </a:p>
          <a:p>
            <a:pPr algn="ctr"/>
            <a:r>
              <a:rPr lang="ru-RU" sz="3413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О чем стоит говорить</a:t>
            </a:r>
            <a:endParaRPr lang="ru-RU" sz="3413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44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Предоставляйте сбалансированную картину жизни умершего, описывая проблемы наряду с успехами и победами.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44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Подчеркивайте, что суицид является следствием комплекса психологических и социальных проблем или психических расстройств (чаще всего депрессии), многие из которых поддаются лечению.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44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Не избегайте упоминания о психологических проблемах, психических расстройствах или зависимости от алкоголя или наркотиков при описании суицидальных актов известных лиц, «кумиров» массовой культуры, политических деятелей и пр.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44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Очень важно предоставлять объективную информацию о том, что считается «психическими расстройствами». В современном понимании, к ним относят и те многие состояния, которые люди не привыкли рассматривать как психическую патологию: депрессию, злоупотребление алкоголем и наркотиками, кратковременные нарушения адаптации в стрессовых ситуациях</a:t>
            </a:r>
            <a:r>
              <a:rPr lang="ru-RU" sz="2844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44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тревожные состояния и другие. </a:t>
            </a:r>
          </a:p>
          <a:p>
            <a:r>
              <a:rPr lang="ru-RU" sz="2844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64952" y="-89055"/>
            <a:ext cx="11674897" cy="909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8" tIns="65024" rIns="130048" bIns="65024" numCol="1" anchor="ctr" anchorCtr="0" compatLnSpc="1">
            <a:prstTxWarp prst="textNoShape">
              <a:avLst/>
            </a:prstTxWarp>
            <a:spAutoFit/>
          </a:bodyPr>
          <a:lstStyle/>
          <a:p>
            <a:pPr indent="641199" algn="ctr" defTabSz="1300460" fontAlgn="base">
              <a:spcBef>
                <a:spcPct val="0"/>
              </a:spcBef>
              <a:spcAft>
                <a:spcPct val="0"/>
              </a:spcAft>
            </a:pPr>
            <a:r>
              <a:rPr lang="ru-RU" sz="3413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3413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Рекомендации ВОЗ</a:t>
            </a:r>
          </a:p>
          <a:p>
            <a:pPr indent="641199" algn="ctr" defTabSz="1300460" fontAlgn="base">
              <a:spcBef>
                <a:spcPct val="0"/>
              </a:spcBef>
              <a:spcAft>
                <a:spcPct val="0"/>
              </a:spcAft>
            </a:pPr>
            <a:r>
              <a:rPr lang="ru-RU" sz="3413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О чем стоит говорить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413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Важно избегать категоричности в оценке причин суицида и психической патологии. Необходимо информировать общество о том, что причиной психических расстройств (например, депрессии) является сложный комплекс социальных, семейных, воспитательных, психологических и биологических факторов. Соответственно, помощь должна быть тоже комплексной, основанной на взаимодействии специалистов социального сектора, психологов, психотерапевтов и психиатров.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Предоставляйте информацию о местных ресурсах социальной, психологической, психотерапевтической и психиатрической помощи.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Описывайте проблемы людей с психическими расстройствами в спокойной манере, исключающей стигматизацию.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64952" y="35628"/>
            <a:ext cx="11674897" cy="882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8" tIns="65024" rIns="130048" bIns="6502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300460" fontAlgn="base">
              <a:spcBef>
                <a:spcPct val="0"/>
              </a:spcBef>
              <a:spcAft>
                <a:spcPct val="0"/>
              </a:spcAft>
            </a:pPr>
            <a:r>
              <a:rPr lang="ru-RU" sz="3413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3413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Рекомендации ВОЗ</a:t>
            </a:r>
          </a:p>
          <a:p>
            <a:pPr algn="ctr"/>
            <a:r>
              <a:rPr lang="ru-RU" sz="3413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О чем стоит говорить</a:t>
            </a:r>
            <a:endParaRPr lang="ru-RU" sz="3413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Предоставляйте информацию о распространенности и закономерностях суицидального поведения.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Рассказывайте истории о том, как индивиду удалось справиться с трудностями, избежав суицидальных действий, в том числе благодаря своевременной психологической и социальной поддержке и лечению.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Может быть полезной образовательная информация о симптомах депрессии, суицидальных знаках, мифах о суициде и законодательных актах, имеющих отношение к медицинской и психиатрической помощи.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Просматривайте заголовки. Некоторые ответственно написанные репортажи могут быть испорчены сенсационными и безвкусными заголовками</a:t>
            </a:r>
            <a:r>
              <a:rPr lang="ru-RU" sz="2844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. </a:t>
            </a:r>
          </a:p>
          <a:p>
            <a:pPr indent="650230" algn="just" defTabSz="1300460" fontAlgn="base"/>
            <a:endParaRPr lang="ru-RU" sz="2844" b="1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B1FA9D-FF98-4672-99F5-D44AE24473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29" t="8334" r="16602" b="74999"/>
          <a:stretch/>
        </p:blipFill>
        <p:spPr>
          <a:xfrm>
            <a:off x="558800" y="457200"/>
            <a:ext cx="12153900" cy="21336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45DA94-5F02-4945-8304-FCD98E9460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45" t="30209" r="40625" b="25000"/>
          <a:stretch/>
        </p:blipFill>
        <p:spPr>
          <a:xfrm>
            <a:off x="939800" y="2526748"/>
            <a:ext cx="11049000" cy="699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129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64952" y="259984"/>
            <a:ext cx="11674897" cy="971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8" tIns="65024" rIns="130048" bIns="65024" numCol="1" anchor="ctr" anchorCtr="0" compatLnSpc="1">
            <a:prstTxWarp prst="textNoShape">
              <a:avLst/>
            </a:prstTxWarp>
            <a:spAutoFit/>
          </a:bodyPr>
          <a:lstStyle/>
          <a:p>
            <a:pPr indent="641199" algn="ctr" defTabSz="1300460" fontAlgn="base">
              <a:spcBef>
                <a:spcPct val="0"/>
              </a:spcBef>
              <a:spcAft>
                <a:spcPct val="0"/>
              </a:spcAft>
            </a:pPr>
            <a:r>
              <a:rPr lang="ru-RU" sz="3413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Рекомендации ВОЗ для работников СМИ</a:t>
            </a:r>
          </a:p>
          <a:p>
            <a:pPr indent="641199" algn="ctr" defTabSz="130046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Рекомендации к языку репортажей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Избегайте использования ссылок на «суицид» в заголовках статей и репортажей. Информация о суицидальном акте может быть упомянута в тексте статьи.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Не рекомендуется делать суицид основной темой статьи о конкретном человеке.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Избегайте терминов «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суицидент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» и «совершивший самоубийство». Первый низводит всю сложность личности умершего и его прижизненных проблем до «человека, предпринявшего акт самоубийства». Второй имеет коннотацию к криминальному и морально осуждаемому поведению (сравните - «совершивший убийство»). Вместо указанных терминов рекомендуется применять оборот «умерший вследствие самоубийства».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Не рекомендуется использовать выражения «успешно завершил акт», «не удалось завершить», «не удавшаяся попытка суицида» и пр. Более предпочтительными являются термины «смерть в результате самоубийства» и «попытка самоубийства, не закончившаяся смертью».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Избегайте в описании распространенности суицидов термина «эпидемия» и определения «эпидемический». Предпочтительно говорить об «изменении», «увеличении» или «уменьшении» уровней суицидов.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indent="650230" algn="just" defTabSz="1300460" fontAlgn="base"/>
            <a:endParaRPr lang="ru-RU" sz="2844" b="1" dirty="0">
              <a:solidFill>
                <a:srgbClr val="000000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6157" y="228600"/>
            <a:ext cx="11572486" cy="899528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30048" tIns="65024" rIns="130048" bIns="65024" numCol="1" anchor="ctr" anchorCtr="0" compatLnSpc="1">
            <a:prstTxWarp prst="textNoShape">
              <a:avLst/>
            </a:prstTxWarp>
            <a:spAutoFit/>
          </a:bodyPr>
          <a:lstStyle/>
          <a:p>
            <a:pPr defTabSz="130046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В школе в Сафонове второй подросток за месяц покончил с собой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just" defTabSz="13004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14 декабря, 2018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just" defTabSz="13004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Helvetica"/>
              </a:rPr>
              <a:t>В Сафонове Смоленской области десятиклассник покончил с собой. Это уже второй случай суицида в городской школе № 2 за месяц. Об этом пишет «Сноб».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just" defTabSz="13004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Helvetica"/>
              </a:rPr>
              <a:t>В региональном Следственном управлении изданию сообщили, что обстоятельства несчастного случая выясняются.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just" defTabSz="13004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Helvetica"/>
              </a:rPr>
              <a:t>Глава местного телеканала СНТ Людмила Шершнева рассказала «Снобу», что 13 декабря подросток подрался в школе, после чего его вызвали к директору. В этот же день школьник покончил с собой.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just" defTabSz="13004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Helvetica"/>
              </a:rPr>
              <a:t>Шершнева также добавила, что после известий о случившемся директору школы стало плохо и у неё случился инсульт.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just" defTabSz="13004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19 ноября в этой же школе покончила с собой 14-летняя ученица. Известно, что до этого она писала письмо Путину, где жаловалась на низкую зарплату своей мамы. Тогда губернатор Смоленской области пообещал наказать виновных в смерти девочки.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just" defTabSz="13004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itchFamily="34" charset="0"/>
                <a:cs typeface="Times New Roman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https://mel.fm/novosti/1508693-v-safonove?utm_referrer=https%3A%2F%2Fzen.yandex.com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4597" y="575524"/>
            <a:ext cx="11265252" cy="663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Профилактические мероприятия</a:t>
            </a:r>
          </a:p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Рекомендации ЦВЛ «Детская психиатрия»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ru-RU" sz="36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Своевременное выявление несовершеннолетних с ослабленными адаптационными механизмами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36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Своевременное обращение к специалистам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36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Формирование ценности жизни (персональное)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7363" y="370699"/>
            <a:ext cx="11572486" cy="824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Организация профилактики в рамках образовательной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организации</a:t>
            </a:r>
          </a:p>
          <a:p>
            <a:pPr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1. Стеклопакеты на окнах должны быть снабжены специальными</a:t>
            </a:r>
          </a:p>
          <a:p>
            <a:pPr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замками «защита от открывания детьми»</a:t>
            </a:r>
          </a:p>
          <a:p>
            <a:pPr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2. Рекомендовано проводить учебные занятия по профилактике суицида с педагогами образовательных организаций ежегодно </a:t>
            </a:r>
          </a:p>
          <a:p>
            <a:pPr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3. Профилактические беседы с родителями о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суицидоопасных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факторах и признаках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суицидоопасного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поведения, формировании ценности жизни (ежегодно).</a:t>
            </a:r>
          </a:p>
          <a:p>
            <a:pPr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4. Занятия с детьми с ориентацией на тему «Формирование ценности жизни (персональное)».</a:t>
            </a:r>
          </a:p>
          <a:p>
            <a:pPr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5. Обязательное информирование педагогами школы психолога, социального педагога и высказываниях обучающихся на тему суицида.</a:t>
            </a:r>
          </a:p>
          <a:p>
            <a:pPr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6. Обследование, диагностика обучающихся, высказывающих суицидальные мысли или совершающих с точки зрения родителей или педагогов рискованные поступки (зацеперы, паркур).</a:t>
            </a:r>
          </a:p>
          <a:p>
            <a:pPr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6. Направление детей с суицидальными высказываниями на консультацию в Кризисную службу.</a:t>
            </a:r>
          </a:p>
          <a:p>
            <a:endParaRPr lang="ru-RU" sz="256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306" y="165877"/>
            <a:ext cx="12494188" cy="910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Пример алгоритма действий в случае выявления признаков суицидального поведения обучающегося</a:t>
            </a:r>
          </a:p>
          <a:p>
            <a:pPr marL="457200" indent="-457200" algn="just">
              <a:buAutoNum type="arabicPeriod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Обучающийся должен постоянно находиться под наблюдением взрослых, в случае выявления попыток суицидального поведения, </a:t>
            </a:r>
          </a:p>
          <a:p>
            <a:pPr marL="457200" indent="-457200" algn="just">
              <a:buAutoNum type="arabicPeriod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Оказать личную поддержку учащемуся -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не оставлять его одного, кто-то должен постоянно находится рядом с ребенком до появления родителей (опекунов), (выслушивать, создавать ситуацию доверия и установления контакта, организовать комфортную и безопасную среду в учебном коллективе и пр.).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3. Информировать администрацию ОО, родителей,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психологическую службу ОО о наблюдаемых признаках поведения обучающегося, которые могут свидетельствовать о риске его суицидального поведения. Возможно обсуждение данного случая с привлечением специалистов со стороны (ЦППМСП) для выработки четкого алгоритма действий и прояснения зон ответственности каждого специалиста.</a:t>
            </a:r>
          </a:p>
          <a:p>
            <a:pPr algn="just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4.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Поиск внешних ресурсов (консультация со специалистами, обращение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 социальные службы и др.) - выполняется службой сопровождения, курируется Администрацией школы.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5. Организовать адресную помощь: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наладить взаимодействие обучающегося и его семьи с Кризисным центром (Чапыгина 13), предоставить контакты ЦППМСП,«Телефонов доверия», других кризисных служб.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6. Организация работы с педагогами и детьми школы на создание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безопасной и комфортной обстановки в школе для учащегося.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7. Вести документальный учет своей деятельности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 разрешению проблемы. Педагог описывает создавшуюся ситуацию и в виде описания ситуации, предъявляет администрации, психологу, на совете по профилактике родителям, собирает подписи сторон. Специалисты в беседе с родителями предлагают варианты помощи ребенку и семье по подпись родителей об информированности.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8. Консультации: в случае возникновения кризисной ситуации в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школе приглашаются специалисты для прояснения ситуации и проведения бесед в первую очередь с педагогами по нормализации ситуации, при необходимости – проведение работы с детьми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9. Здоровье педагога. Тема работы с детьми и подростками с риском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суицидального поведения, является сложной, особенно при повышении ответственности, связанной с возможными рисками. После участия педагога в работе по сопровождению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суицидента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, ему самому требуется психологическая помощь, участие в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супервизии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и индивидуальные психологические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консультациию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ru-RU" sz="20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u-RU" sz="256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4243" y="473112"/>
            <a:ext cx="10343549" cy="7970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39321" algn="l"/>
              </a:tabLst>
            </a:pPr>
            <a:r>
              <a:rPr lang="ru-RU" sz="3413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Эффективные программы по профилактики суицидов (зарубежный опыт) включали в себя развитие навыков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413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самопознания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413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общения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413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принятия решений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413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нахождения путей разрешения конфликтов 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413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преодоления стресса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413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самоконтроля и умения находить альтернативы алкоголю и наркотикам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413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противостояния групповому давлению</a:t>
            </a:r>
          </a:p>
          <a:p>
            <a:endParaRPr lang="ru-RU" sz="3413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57717" y="438433"/>
            <a:ext cx="11879720" cy="80103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30048" tIns="65024" rIns="130048" bIns="65024" numCol="1" anchor="ctr" anchorCtr="0" compatLnSpc="1">
            <a:prstTxWarp prst="textNoShape">
              <a:avLst/>
            </a:prstTxWarp>
            <a:spAutoFit/>
          </a:bodyPr>
          <a:lstStyle/>
          <a:p>
            <a:pPr indent="487672" algn="ctr" defTabSz="130046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Мотивы, </a:t>
            </a:r>
          </a:p>
          <a:p>
            <a:pPr indent="487672" algn="ctr" defTabSz="130046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которые помогают удерживаться от совершения  самоубийства:</a:t>
            </a:r>
          </a:p>
          <a:p>
            <a:pPr indent="487672" algn="just" defTabSz="13004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1. Убеждение в необходимости преодоления проблемы 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(«Как бы плохо я себя ни чувствовал, я всегда уверен, что еще не все потеряно»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).</a:t>
            </a:r>
          </a:p>
          <a:p>
            <a:pPr indent="487672" algn="just" defTabSz="13004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2. Ответственность за семью 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(«У меня есть обязательства перед моей семьей»; «Я очень сильно люблю мою семью и никогда не оставлю их»).</a:t>
            </a:r>
          </a:p>
          <a:p>
            <a:pPr indent="487672" algn="just" defTabSz="13004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4. Страх суицида 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(«Я боюсь смерти и неизвестности»; «Я боюсь, что останусь в живых после попытки покончить с собой и стану инвалидом»).</a:t>
            </a:r>
          </a:p>
          <a:p>
            <a:pPr indent="487672" algn="just" defTabSz="13004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5. Страх социального отвержения 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(«Меня беспокоит, что другие станут считать меня слабым и никчемным, если я попытаюсь покончить с собой»).</a:t>
            </a:r>
          </a:p>
          <a:p>
            <a:pPr indent="487672" algn="just" defTabSz="13004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6. Моральные и религиозные установки 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(«Мои религиозные убеждения запрещают совершать суицид»).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074597" y="188928"/>
            <a:ext cx="10855606" cy="927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8" tIns="65024" rIns="130048" bIns="65024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 defTabSz="13004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Не говорите </a:t>
            </a:r>
          </a:p>
          <a:p>
            <a:pPr marL="457200" indent="-457200" defTabSz="130046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Самоубийца ведет себя эгоистично</a:t>
            </a:r>
          </a:p>
          <a:p>
            <a:pPr marL="457200" indent="-457200" defTabSz="130046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Другим еще хуже, чем тебе</a:t>
            </a:r>
          </a:p>
          <a:p>
            <a:pPr marL="457200" indent="-457200" defTabSz="130046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Мне тоже бывает грустно</a:t>
            </a:r>
          </a:p>
          <a:p>
            <a:pPr marL="457200" indent="-457200" defTabSz="130046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Самоубийство — это слишком легкий выход</a:t>
            </a:r>
          </a:p>
          <a:p>
            <a:pPr marL="457200" indent="-457200" defTabSz="130046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Ой, только не говори об этом</a:t>
            </a:r>
          </a:p>
          <a:p>
            <a:pPr marL="457200" indent="-457200" defTabSz="130046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Ты делаешь это, чтобы привлечь к себе внимание?</a:t>
            </a:r>
          </a:p>
          <a:p>
            <a:pPr marL="457200" indent="-457200" defTabSz="130046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Завтра будет новый день</a:t>
            </a:r>
          </a:p>
          <a:p>
            <a:pPr marL="457200" indent="-457200" defTabSz="130046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У тебя нет никаких основательных причин так себя чувствовать. У тебя все замечательно</a:t>
            </a:r>
          </a:p>
          <a:p>
            <a:pPr marL="457200" indent="-457200" defTabSz="130046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Подумай о том, что почувствуют твои родные. Представь как им будет больно</a:t>
            </a:r>
          </a:p>
          <a:p>
            <a:pPr marL="457200" indent="-457200" defTabSz="130046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Это пройдет</a:t>
            </a:r>
          </a:p>
          <a:p>
            <a:pPr marL="457200" indent="-457200" defTabSz="130046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Я не хочу говорить об этом</a:t>
            </a:r>
          </a:p>
          <a:p>
            <a:pPr marL="457200" indent="-457200" defTabSz="130046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Но твоя жизнь так прекрасна!</a:t>
            </a:r>
          </a:p>
          <a:p>
            <a:pPr marL="457200" indent="-457200" defTabSz="130046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Не глупи</a:t>
            </a:r>
          </a:p>
          <a:p>
            <a:pPr marL="457200" indent="-457200" defTabSz="130046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Ты недостаточно усердно молишься</a:t>
            </a:r>
          </a:p>
          <a:p>
            <a:pPr marL="457200" indent="-457200" defTabSz="130046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Ты принял свои таблетки?</a:t>
            </a:r>
          </a:p>
          <a:p>
            <a:pPr marL="457200" indent="-457200" defTabSz="130046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Тебе нужно расслабиться</a:t>
            </a:r>
          </a:p>
          <a:p>
            <a:pPr marL="457200" indent="-457200" defTabSz="130046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Это все только в твоей голове</a:t>
            </a:r>
          </a:p>
          <a:p>
            <a:pPr defTabSz="130046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56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664952" y="935242"/>
            <a:ext cx="11674897" cy="70466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30048" tIns="65024" rIns="130048" bIns="65024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3413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Вопросы, которые следует задать  подростку, </a:t>
            </a: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3413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который может совершить самоубийство</a:t>
            </a: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3413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Times New Roman" pitchFamily="18" charset="0"/>
              <a:cs typeface="Arial" pitchFamily="34" charset="0"/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982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3413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Как дела? Как ты себя чувствуешь?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413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Ты выглядишь, словно в воду опущенный.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413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Что-то случилось? Что-то происходит?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413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Что ты собираешься делать?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413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Ты надумал покончить с собой?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413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Как бы ты это сделал?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413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А что, если ты причинишь себе боль?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413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Если на шкале "хорошее самочувствие" стоит на отметке «0", а "желание совершить самоубийство" на отметке " 10", то на какой бы отметке твое теперешнее состояние?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460129" y="608330"/>
            <a:ext cx="11879720" cy="80094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30048" tIns="65024" rIns="130048" bIns="65024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413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Ты когда-нибудь причинял себе боль раньше? Когда это было? Что случилось? На какой отметке шкалы ты был в то время?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413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Если б я попросил бы тебя пообещать мне, не причинять себе боль, то ты бы смог бы это сделать? Что бы помешало тебе дать обещание?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413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Что помогло тебе справиться с трудностями в прошлом?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413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Что могло бы помочь сейчас?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413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От кого ты бы хотел эту помощь получить, тебе было бы удобно?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413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Знают ли твои родители, что ты испытываешь такие трудности, сложности, душевные муки?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413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Хочешь ли ты посоветоваться со специалистом (психотерапевтом, психологом)?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413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Если тебе пришлось пообещать не убивать себя, смог бы ты сдержать свое слово? На какое время?</a:t>
            </a:r>
            <a:endParaRPr lang="ru-RU" sz="3413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72186" y="1196140"/>
            <a:ext cx="11367663" cy="677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8" tIns="65024" rIns="130048" bIns="65024" numCol="1" anchor="ctr" anchorCtr="0" compatLnSpc="1">
            <a:prstTxWarp prst="textNoShape">
              <a:avLst/>
            </a:prstTxWarp>
            <a:spAutoFit/>
          </a:bodyPr>
          <a:lstStyle/>
          <a:p>
            <a:pPr indent="65023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С  1960 по 2000 г. частота суицидов среди подростков и молодых людей в возрасте 15–22 лет увеличилась </a:t>
            </a:r>
            <a:r>
              <a:rPr lang="ru-RU" sz="3600" dirty="0">
                <a:solidFill>
                  <a:srgbClr val="FF0000"/>
                </a:solidFill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на 265%.</a:t>
            </a:r>
            <a:r>
              <a:rPr lang="ru-RU" sz="3600" dirty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</a:p>
          <a:p>
            <a:pPr indent="65023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Количество суицидов среди лиц в возрасте 15–24 лет в последние 15 лет увеличилось </a:t>
            </a:r>
            <a:r>
              <a:rPr lang="ru-RU" sz="3600" dirty="0">
                <a:solidFill>
                  <a:srgbClr val="FF0000"/>
                </a:solidFill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в 2 раза </a:t>
            </a:r>
            <a:r>
              <a:rPr lang="ru-RU" sz="3600" dirty="0"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и в ряду причин смертности во многих экономически развитых странах занимает 2–3-е место. </a:t>
            </a:r>
          </a:p>
          <a:p>
            <a:pPr indent="65023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По данным Всемирной Организации Здравоохранения (2010), за последние 30 лет число суицидов, совершаемых детьми и подростками в мире, возросло </a:t>
            </a:r>
            <a:r>
              <a:rPr lang="ru-RU" sz="3600" dirty="0">
                <a:solidFill>
                  <a:srgbClr val="FF0000"/>
                </a:solidFill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в 30 раз. </a:t>
            </a:r>
            <a:r>
              <a:rPr lang="ru-RU" sz="3600" dirty="0"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В этой возрастной группе суицид занимает четвертое (после травматизма, инфекционных и онкологических заболеваний) место в качестве причины смерти.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482600" y="690032"/>
            <a:ext cx="12164483" cy="74842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30048" tIns="65024" rIns="130048" bIns="65024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413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Пригласить      психотерапевта,      который      может      вывести ребенка/подростка из кризисного состояния; доставить его в ближайший психоневрологический центр или больницу.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413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Остаться с ребенком/подростком; если надо уйти, оставить его на попечение взрослого.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413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Установить,  на сколько данная ситуация  стала кризисной и </a:t>
            </a:r>
            <a:r>
              <a:rPr lang="ru-RU" sz="3413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суицидоопасной</a:t>
            </a:r>
            <a:r>
              <a:rPr lang="ru-RU" sz="3413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413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Выявить не только те моральные структуры личности, которые подверглись   </a:t>
            </a:r>
            <a:r>
              <a:rPr lang="ru-RU" sz="3413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психотравматизации</a:t>
            </a:r>
            <a:r>
              <a:rPr lang="ru-RU" sz="3413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,    но   и   "зоны   сохранной    моральной мотивации", выступающие в качестве </a:t>
            </a:r>
            <a:r>
              <a:rPr lang="ru-RU" sz="3413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антисуицидальных</a:t>
            </a:r>
            <a:r>
              <a:rPr lang="ru-RU" sz="3413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факторов. Таковыми могут быть чувство долга и ответственности, достоинство, гордость, совесть, стыдливость,    стремление    избежать    негативных    санкций    и    мнений, поддержать собственный престиж и т.д.</a:t>
            </a:r>
            <a:endParaRPr lang="ru-RU" sz="3413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7008" y="780346"/>
            <a:ext cx="11060429" cy="720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Наиболее часто встречаемые негативные приемы в разговоре с потенциальным самоубийцей: </a:t>
            </a:r>
          </a:p>
          <a:p>
            <a:pPr marL="571500" indent="-5715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Паника</a:t>
            </a:r>
          </a:p>
          <a:p>
            <a:pPr marL="571500" indent="-5715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Нравоучения</a:t>
            </a:r>
          </a:p>
          <a:p>
            <a:pPr marL="571500" indent="-5715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Преуменьшение серьезности</a:t>
            </a:r>
          </a:p>
          <a:p>
            <a:pPr marL="571500" indent="-5715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Жалость вместо сочувствия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460129" y="563452"/>
            <a:ext cx="11982131" cy="88352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30048" tIns="65024" rIns="130048" bIns="6502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30046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Чего не надо делать</a:t>
            </a:r>
          </a:p>
          <a:p>
            <a:pPr marL="685800" indent="-685800" algn="ctr" defTabSz="13004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36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Times New Roman" pitchFamily="18" charset="0"/>
              <a:cs typeface="Arial" pitchFamily="34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Не говорить: "Посмотри на все, ради чего ты должен жить".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Не вдаваться в философские рассуждения, то есть не полемизировать о том хорошо или плохо совершить самоубийство.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Не пытаться применять прямо противоречивые психологические приемы на подростке, помышляющем о самоубийстве.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Не оставлять там, где находится подросток, собирающийся совершить самоубийство, предметы, с помощью которых оно возможно.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Не пытаться выступить в роли судьи.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Не думать, что подросток ищет только внимания.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Не оставлять его одного.</a:t>
            </a:r>
          </a:p>
          <a:p>
            <a:pPr defTabSz="130046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56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2186" y="1154638"/>
            <a:ext cx="11162840" cy="678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8" tIns="65024" rIns="130048" bIns="6502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300460" fontAlgn="t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C0000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Способы самоубийства глазами профессионалов</a:t>
            </a:r>
          </a:p>
          <a:p>
            <a:pPr marL="457200" indent="-457200" algn="ctr" defTabSz="1300460" fontAlgn="t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3413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457200" indent="-457200" algn="just" defTabSz="1300460" eaLnBrk="0" fontAlgn="t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3413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различные способы самоубийства рассматриваются профессионалами, с точки зрения их последствий</a:t>
            </a:r>
            <a:endParaRPr lang="ru-RU" sz="3413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457200" indent="-457200" algn="just" defTabSz="1300460" eaLnBrk="0" fontAlgn="t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3413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заменить мечтательное представление о физиологической стороне суицида более реальным </a:t>
            </a:r>
          </a:p>
          <a:p>
            <a:pPr marL="457200" indent="-457200" algn="just" defTabSz="1300460" eaLnBrk="0" fontAlgn="t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3413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действительность оказывается  страшной и  неприглядной</a:t>
            </a:r>
            <a:endParaRPr lang="ru-RU" sz="3413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457200" indent="-457200" algn="just" defTabSz="1300460" eaLnBrk="0" fontAlgn="t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3413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безболезненных и красивых способов самоубийства не бывает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1831" y="1087579"/>
            <a:ext cx="10650783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50230" algn="just" eaLnBrk="0" fontAlgn="t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Лишить жизни человека (тем более себя самого) крайне сложно, равно, как и выжить при этом, ничем не навредив организму. В большинстве случаев попытки суицидов заканчиваются тяжелой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травматизацией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и последующей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инвалидизацией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t" hangingPunct="0">
              <a:spcBef>
                <a:spcPct val="0"/>
              </a:spcBef>
              <a:spcAft>
                <a:spcPct val="0"/>
              </a:spcAft>
            </a:pPr>
            <a:endParaRPr lang="ru-RU" sz="32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sz="3200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Юноша, изрядно пьяный, вошел в квартиру бывшей невесты, расположенной на 8-ом этаже и, ни слова не говоря, разбежался и выпрыгнул из окна у нее на глазах. В результате получил ушиб мозга тяжелой степени, и теперь глубокий инвалид, страдает выраженным слабоумием. Отомстил бывшей невесте за измену…</a:t>
            </a:r>
            <a:endParaRPr lang="ru-RU" sz="3200" i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4597" y="1189991"/>
            <a:ext cx="1116284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413" dirty="0"/>
              <a:t>	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В 1944 году очень известная голливудская тридцатишестилетняя актриса Лупе Велес, решила покончить жизнь самоубийством. Человек творческой профессии, она пожелала красиво умереть в расцвете своей красоты и славы. Она долго продумывала и решила исполнить один красивый сценарий. Окружив свою постель морем живых цветов, она последний раз помылась, надела свое любимое голубое неглиже, а затем не спеша запила дорогим коньяком заранее приготовленную кучу таблеток и легла на роскошное ложе ожидая прихода смерти.</a:t>
            </a:r>
          </a:p>
          <a:p>
            <a:pPr algn="just"/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               </a:t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br>
              <a:rPr lang="ru-RU" sz="36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endParaRPr lang="ru-RU" sz="36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8400" y="230489"/>
            <a:ext cx="10343549" cy="8869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Но все пошло не по сценарию, так как через несколько минут произошла естественная реакция организма на отравление, и у нее началась безудержная рвота. Очень быстро и прекрасное платье, и пол под ее ложем оказался в рвотных массах. Соскочив со своего ложа, опрокидывая цветы, она стремительно вбежала в ванную. Там она поскользнулась на содержимом своего желудка и ударилась головой об унитаз из египетского оникса, получив  сильнейшую травму. Она все-таки смогла опуститься на колени перед унитазом, но потом потеряла сознание и в итоге захлебнулась собственными рвотными массами. Ее нашли всю грязную, ужасно пахнущую, да еще и головой в унитазе. </a:t>
            </a:r>
          </a:p>
          <a:p>
            <a:pPr algn="just"/>
            <a:br>
              <a:rPr lang="ru-RU" sz="3413" dirty="0">
                <a:latin typeface="Arial" pitchFamily="34" charset="0"/>
                <a:cs typeface="Arial" pitchFamily="34" charset="0"/>
              </a:rPr>
            </a:br>
            <a:br>
              <a:rPr lang="ru-RU" sz="3413" dirty="0"/>
            </a:br>
            <a:endParaRPr lang="ru-RU" sz="3413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490" t="11907" r="16103" b="5271"/>
          <a:stretch>
            <a:fillRect/>
          </a:stretch>
        </p:blipFill>
        <p:spPr bwMode="auto">
          <a:xfrm>
            <a:off x="562540" y="370699"/>
            <a:ext cx="11905422" cy="798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017D5-F9D9-4F63-86E8-F6719DB24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233362"/>
            <a:ext cx="11799661" cy="1231106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Организация педагогической профилактики суицида в образовательных организациях. Принципы.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5E3512-B957-4C39-8047-C6AC11F64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455" y="1828800"/>
            <a:ext cx="12191999" cy="7386638"/>
          </a:xfrm>
        </p:spPr>
        <p:txBody>
          <a:bodyPr/>
          <a:lstStyle/>
          <a:p>
            <a:pPr algn="l"/>
            <a:r>
              <a:rPr lang="ru-RU" dirty="0"/>
              <a:t>• </a:t>
            </a:r>
            <a:r>
              <a:rPr lang="ru-RU" sz="4000" b="1" dirty="0"/>
              <a:t>П</a:t>
            </a:r>
            <a:r>
              <a:rPr lang="ru-RU" sz="4000" dirty="0"/>
              <a:t>едагогическая профилактика носит комплексный характер и является звеном единой системы воспитательного процесса; </a:t>
            </a:r>
          </a:p>
          <a:p>
            <a:pPr algn="l"/>
            <a:r>
              <a:rPr lang="ru-RU" sz="4000" dirty="0"/>
              <a:t>• </a:t>
            </a:r>
            <a:r>
              <a:rPr lang="ru-RU" sz="4000" b="1" dirty="0"/>
              <a:t>С</a:t>
            </a:r>
            <a:r>
              <a:rPr lang="ru-RU" sz="4000" dirty="0"/>
              <a:t>одержание психолого-педагогической профилактики отражает наиболее актуальные для каждого возраста проблемы, связанные с различными аспектами «кризиса» и кризисных ситуаций;</a:t>
            </a:r>
          </a:p>
          <a:p>
            <a:pPr algn="l"/>
            <a:r>
              <a:rPr lang="ru-RU" sz="4000" dirty="0"/>
              <a:t>• </a:t>
            </a:r>
            <a:r>
              <a:rPr lang="ru-RU" sz="4000" b="1" dirty="0"/>
              <a:t>П</a:t>
            </a:r>
            <a:r>
              <a:rPr lang="ru-RU" sz="4000" dirty="0"/>
              <a:t>едагогическая профилактика носит опережающий характер, т.е. целевая подготовка детей должна осуществляться заблаговременно; </a:t>
            </a:r>
          </a:p>
          <a:p>
            <a:pPr algn="l"/>
            <a:r>
              <a:rPr lang="ru-RU" sz="4000" dirty="0"/>
              <a:t>• </a:t>
            </a:r>
            <a:r>
              <a:rPr lang="ru-RU" sz="4000" b="1" dirty="0"/>
              <a:t>Н</a:t>
            </a:r>
            <a:r>
              <a:rPr lang="ru-RU" sz="4000" dirty="0"/>
              <a:t>аправленность педагогической профилактики -  конструктивно-позитивная.</a:t>
            </a:r>
          </a:p>
        </p:txBody>
      </p:sp>
    </p:spTree>
    <p:extLst>
      <p:ext uri="{BB962C8B-B14F-4D97-AF65-F5344CB8AC3E}">
        <p14:creationId xmlns:p14="http://schemas.microsoft.com/office/powerpoint/2010/main" val="28600233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017D5-F9D9-4F63-86E8-F6719DB24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233362"/>
            <a:ext cx="11799661" cy="1231106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Необходимые условия профилактики суицидального риска в подростковой среде.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5E3512-B957-4C39-8047-C6AC11F64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800" y="1752600"/>
            <a:ext cx="12191999" cy="7263527"/>
          </a:xfrm>
        </p:spPr>
        <p:txBody>
          <a:bodyPr/>
          <a:lstStyle/>
          <a:p>
            <a:pPr algn="l"/>
            <a:r>
              <a:rPr lang="ru-RU" dirty="0"/>
              <a:t>•</a:t>
            </a:r>
            <a:r>
              <a:rPr lang="ru-RU" sz="4000" dirty="0"/>
              <a:t> </a:t>
            </a:r>
            <a:r>
              <a:rPr lang="ru-RU" sz="3600" b="1" dirty="0"/>
              <a:t>Б</a:t>
            </a:r>
            <a:r>
              <a:rPr lang="ru-RU" sz="3600" dirty="0"/>
              <a:t>лагоприятная эмоционально-психологическая атмосфера в окружении ребенка (в семье, школе, классе). </a:t>
            </a:r>
          </a:p>
          <a:p>
            <a:pPr algn="l"/>
            <a:r>
              <a:rPr lang="ru-RU" sz="3600" dirty="0"/>
              <a:t>• </a:t>
            </a:r>
            <a:r>
              <a:rPr lang="ru-RU" sz="3600" b="1" dirty="0"/>
              <a:t>Н</a:t>
            </a:r>
            <a:r>
              <a:rPr lang="ru-RU" sz="3600" dirty="0"/>
              <a:t>асыщенность жизни яркими событиями, дающими подростку возможность достичь успеха, проявить себя и почувствовать свою значимость (социальные проекты, творческие акции и т.д.) </a:t>
            </a:r>
          </a:p>
          <a:p>
            <a:pPr algn="l"/>
            <a:r>
              <a:rPr lang="ru-RU" sz="3600" dirty="0"/>
              <a:t>• </a:t>
            </a:r>
            <a:r>
              <a:rPr lang="ru-RU" sz="3600" b="1" dirty="0"/>
              <a:t>В</a:t>
            </a:r>
            <a:r>
              <a:rPr lang="ru-RU" sz="3600" dirty="0"/>
              <a:t>озможность доверительного общения подростка с родителями, педагогами, искренний интерес со стороны взрослых к событиям жизни, к чувствам и переживаниям подростка. </a:t>
            </a:r>
          </a:p>
          <a:p>
            <a:pPr algn="l"/>
            <a:r>
              <a:rPr lang="ru-RU" sz="3600" dirty="0"/>
              <a:t>• </a:t>
            </a:r>
            <a:r>
              <a:rPr lang="ru-RU" sz="3600" b="1" dirty="0"/>
              <a:t>П</a:t>
            </a:r>
            <a:r>
              <a:rPr lang="ru-RU" sz="3600" dirty="0"/>
              <a:t>омощь и поддержка в решении проблем и преодолении трудностей. </a:t>
            </a:r>
          </a:p>
          <a:p>
            <a:pPr algn="l"/>
            <a:r>
              <a:rPr lang="ru-RU" sz="3600" dirty="0"/>
              <a:t>• </a:t>
            </a:r>
            <a:r>
              <a:rPr lang="ru-RU" sz="3600" b="1" dirty="0"/>
              <a:t>У</a:t>
            </a:r>
            <a:r>
              <a:rPr lang="ru-RU" sz="3600" dirty="0"/>
              <a:t>стойчивые социальные связи, значимые для подростка и, прежде всего, — семейные. </a:t>
            </a:r>
          </a:p>
          <a:p>
            <a:pPr algn="l"/>
            <a:r>
              <a:rPr lang="ru-RU" sz="3600" dirty="0"/>
              <a:t>• </a:t>
            </a:r>
            <a:r>
              <a:rPr lang="ru-RU" sz="3600" b="1" dirty="0"/>
              <a:t>К</a:t>
            </a:r>
            <a:r>
              <a:rPr lang="ru-RU" sz="3600" dirty="0"/>
              <a:t>онтроль использования ребенком интернет-ресурсов</a:t>
            </a:r>
          </a:p>
        </p:txBody>
      </p:sp>
    </p:spTree>
    <p:extLst>
      <p:ext uri="{BB962C8B-B14F-4D97-AF65-F5344CB8AC3E}">
        <p14:creationId xmlns:p14="http://schemas.microsoft.com/office/powerpoint/2010/main" val="459797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9400" y="1981200"/>
            <a:ext cx="101387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5023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dirty="0"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В России </a:t>
            </a:r>
            <a:r>
              <a:rPr lang="ru-RU" sz="4800" dirty="0">
                <a:latin typeface="Arial Narrow" panose="020B0606020202030204" pitchFamily="34" charset="0"/>
                <a:cs typeface="Arial" pitchFamily="34" charset="0"/>
              </a:rPr>
              <a:t>за 90-е годы XX в. частота суицидов среди подростков </a:t>
            </a:r>
            <a:r>
              <a:rPr lang="ru-RU" sz="4800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возросла в 3 раза.</a:t>
            </a:r>
          </a:p>
          <a:p>
            <a:pPr indent="65023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dirty="0"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В настоящее время по абсолютному количеству самоубийств среди подростков в возрасте от 15 до 19 лет наша страна </a:t>
            </a:r>
            <a:r>
              <a:rPr lang="ru-RU" sz="4800" dirty="0">
                <a:solidFill>
                  <a:srgbClr val="C00000"/>
                </a:solidFill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занимает 1-е место в мире. </a:t>
            </a:r>
            <a:endParaRPr lang="ru-RU" sz="4800" dirty="0">
              <a:solidFill>
                <a:srgbClr val="C0000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017D5-F9D9-4F63-86E8-F6719DB24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233362"/>
            <a:ext cx="11799661" cy="738664"/>
          </a:xfrm>
        </p:spPr>
        <p:txBody>
          <a:bodyPr/>
          <a:lstStyle/>
          <a:p>
            <a:pPr algn="ctr"/>
            <a:r>
              <a:rPr lang="ru-RU" sz="4800" dirty="0">
                <a:solidFill>
                  <a:srgbClr val="C00000"/>
                </a:solidFill>
              </a:rPr>
              <a:t>Виды профилактики суицида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F3EB5B95-2D27-42B8-8F0E-118A8DC9D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200158"/>
              </p:ext>
            </p:extLst>
          </p:nvPr>
        </p:nvGraphicFramePr>
        <p:xfrm>
          <a:off x="520698" y="1031558"/>
          <a:ext cx="11963403" cy="8488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87801">
                  <a:extLst>
                    <a:ext uri="{9D8B030D-6E8A-4147-A177-3AD203B41FA5}">
                      <a16:colId xmlns:a16="http://schemas.microsoft.com/office/drawing/2014/main" val="3216864653"/>
                    </a:ext>
                  </a:extLst>
                </a:gridCol>
                <a:gridCol w="3987801">
                  <a:extLst>
                    <a:ext uri="{9D8B030D-6E8A-4147-A177-3AD203B41FA5}">
                      <a16:colId xmlns:a16="http://schemas.microsoft.com/office/drawing/2014/main" val="2042708606"/>
                    </a:ext>
                  </a:extLst>
                </a:gridCol>
                <a:gridCol w="3987801">
                  <a:extLst>
                    <a:ext uri="{9D8B030D-6E8A-4147-A177-3AD203B41FA5}">
                      <a16:colId xmlns:a16="http://schemas.microsoft.com/office/drawing/2014/main" val="1773907206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Виды профилактики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Адресат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Цели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15059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Первичная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Все дети и подростки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Формирование жизнестойкости и повышения ценности жизни; развитие факторов защиты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64913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Вторичная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Подростки «группы риска»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Раннее выявление подростков «группы риска» и работа с ними в целях разрешения кризисной ситуации и предотвращения суицида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7382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Третичная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Суициденты</a:t>
                      </a:r>
                      <a:endParaRPr lang="ru-RU" sz="3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Профилактика рецидива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846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6562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87800" y="4343400"/>
            <a:ext cx="4223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СПАСИБО</a:t>
            </a:r>
          </a:p>
        </p:txBody>
      </p:sp>
    </p:spTree>
    <p:extLst>
      <p:ext uri="{BB962C8B-B14F-4D97-AF65-F5344CB8AC3E}">
        <p14:creationId xmlns:p14="http://schemas.microsoft.com/office/powerpoint/2010/main" val="2186461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074597" y="233653"/>
            <a:ext cx="11162840" cy="871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8" tIns="65024" rIns="130048" bIns="65024" numCol="1" anchor="ctr" anchorCtr="0" compatLnSpc="1">
            <a:prstTxWarp prst="textNoShape">
              <a:avLst/>
            </a:prstTxWarp>
            <a:spAutoFit/>
          </a:bodyPr>
          <a:lstStyle/>
          <a:p>
            <a:pPr indent="638942" algn="ctr" defTabSz="130046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Данные по Санкт-Петербургу (2010-2014)</a:t>
            </a:r>
            <a:endParaRPr lang="ru-RU" sz="2800" b="1" dirty="0">
              <a:solidFill>
                <a:srgbClr val="C0000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indent="638942" algn="just" defTabSz="13004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err="1"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Кризисно-профилактического</a:t>
            </a:r>
            <a:r>
              <a:rPr lang="ru-RU" sz="2800" dirty="0"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 отделения для детей и подростков с телефоном экстренной психологической помощи ЦВЛ «Детская психиатрия» им. С.С.Мнухина</a:t>
            </a:r>
          </a:p>
          <a:p>
            <a:pPr indent="638942" algn="just" defTabSz="130046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latin typeface="Arial Narrow" panose="020B0606020202030204" pitchFamily="34" charset="0"/>
              <a:cs typeface="Arial" pitchFamily="34" charset="0"/>
            </a:endParaRPr>
          </a:p>
          <a:p>
            <a:pPr indent="638942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46% суицидальных попыток - пациенты с </a:t>
            </a:r>
            <a:r>
              <a:rPr lang="ru-RU" sz="2800" dirty="0" err="1"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психопатоподобным</a:t>
            </a:r>
            <a:r>
              <a:rPr lang="ru-RU" sz="2800" dirty="0"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 поведением, часто на фоне приема алкоголя или других ПАВ. </a:t>
            </a:r>
            <a:endParaRPr lang="ru-RU" sz="2800" dirty="0">
              <a:latin typeface="Arial Narrow" panose="020B0606020202030204" pitchFamily="34" charset="0"/>
              <a:cs typeface="Arial" pitchFamily="34" charset="0"/>
            </a:endParaRPr>
          </a:p>
          <a:p>
            <a:pPr indent="638942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22% - пациенты с расстройством адаптации</a:t>
            </a:r>
          </a:p>
          <a:p>
            <a:pPr indent="638942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21% -  ПТСР</a:t>
            </a:r>
          </a:p>
          <a:p>
            <a:pPr indent="638942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13% - в структуре депрессивных эпизодов</a:t>
            </a:r>
          </a:p>
          <a:p>
            <a:pPr indent="638942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Причины</a:t>
            </a:r>
          </a:p>
          <a:p>
            <a:pPr indent="638942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57% - одномоментное переживание нескольких психологических проблем (дисгармоничные отношения в семье в сочетании со школьными проблемами являются предрасполагающими факторами для катастрофического реагирования на проблемы отношений со сверстниками) </a:t>
            </a:r>
          </a:p>
          <a:p>
            <a:pPr indent="638942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29% - несчастная любовь</a:t>
            </a:r>
          </a:p>
          <a:p>
            <a:pPr indent="638942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9% - конфликты с родителями</a:t>
            </a:r>
          </a:p>
          <a:p>
            <a:pPr indent="638942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5% острая реакция на стресс (не поступление в ВУЗ, смерть близких и др.)</a:t>
            </a:r>
            <a:endParaRPr lang="ru-RU" sz="2800" dirty="0">
              <a:latin typeface="Arial Narrow" panose="020B0606020202030204" pitchFamily="34" charset="0"/>
              <a:cs typeface="Arial" pitchFamily="34" charset="0"/>
            </a:endParaRPr>
          </a:p>
          <a:p>
            <a:pPr indent="638942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56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1"/>
          <p:cNvSpPr>
            <a:spLocks noChangeArrowheads="1"/>
          </p:cNvSpPr>
          <p:nvPr/>
        </p:nvSpPr>
        <p:spPr bwMode="auto">
          <a:xfrm>
            <a:off x="558800" y="319671"/>
            <a:ext cx="12039600" cy="793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8" tIns="65024" rIns="130048" bIns="6502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300460" fontAlgn="base">
              <a:spcBef>
                <a:spcPct val="0"/>
              </a:spcBef>
              <a:spcAft>
                <a:spcPct val="0"/>
              </a:spcAft>
            </a:pPr>
            <a:r>
              <a:rPr lang="ru-RU" sz="4551" b="1" dirty="0">
                <a:solidFill>
                  <a:srgbClr val="C0000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Специфика суицидального поведения в подростковом возрасте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2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граница между истинным и демонстративно суицидальным поведением условна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2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высокая готовность к принятию суицидального решения под воздействием ситуационных факторов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2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могут отсутствовать стадии, предшествующие суициду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2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недостаточно адекватная оценка последствий </a:t>
            </a:r>
            <a:r>
              <a:rPr lang="ru-RU" sz="3200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аутоагрессивных</a:t>
            </a:r>
            <a:r>
              <a:rPr lang="ru-RU" sz="32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действий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2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не полностью сформированное представление о смерти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2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несерьезность, мимолетность и незначительность (с точки зрения взрослых) мотивов  суицида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2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влияние подростковой субкультуры на   суицидальное поведение 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2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трудности в вербализации своих переживаний и проблем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200" dirty="0">
                <a:solidFill>
                  <a:srgbClr val="C0000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имитационные суициды, кластерные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1"/>
          <p:cNvSpPr>
            <a:spLocks noChangeArrowheads="1"/>
          </p:cNvSpPr>
          <p:nvPr/>
        </p:nvSpPr>
        <p:spPr bwMode="auto">
          <a:xfrm>
            <a:off x="1279420" y="405792"/>
            <a:ext cx="10650783" cy="84972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30048" tIns="65024" rIns="130048" bIns="65024" numCol="1" anchor="ctr" anchorCtr="0" compatLnSpc="1">
            <a:prstTxWarp prst="textNoShape">
              <a:avLst/>
            </a:prstTxWarp>
            <a:spAutoFit/>
          </a:bodyPr>
          <a:lstStyle/>
          <a:p>
            <a:pPr indent="487672" algn="ctr" defTabSz="1300460" fontAlgn="base">
              <a:spcBef>
                <a:spcPct val="0"/>
              </a:spcBef>
              <a:spcAft>
                <a:spcPct val="0"/>
              </a:spcAft>
            </a:pPr>
            <a:r>
              <a:rPr lang="ru-RU" sz="4551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Группа риска </a:t>
            </a:r>
          </a:p>
          <a:p>
            <a:pPr indent="487672" defTabSz="1300460" fontAlgn="base">
              <a:spcBef>
                <a:spcPct val="0"/>
              </a:spcBef>
              <a:spcAft>
                <a:spcPct val="0"/>
              </a:spcAft>
            </a:pPr>
            <a:r>
              <a:rPr lang="ru-RU" sz="3413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Подростки: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2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с   суицидальными   угрозами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2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с незаконченной попыткой суицида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2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с тенденциями к самоповреждению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2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имеющие родственников и знакомых  </a:t>
            </a:r>
            <a:r>
              <a:rPr lang="ru-RU" sz="3200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суицидентов</a:t>
            </a:r>
            <a:endParaRPr lang="ru-RU" sz="3200" dirty="0">
              <a:solidFill>
                <a:srgbClr val="002060"/>
              </a:solidFill>
              <a:latin typeface="Arial Narrow" panose="020B0606020202030204" pitchFamily="34" charset="0"/>
              <a:ea typeface="Times New Roman" pitchFamily="18" charset="0"/>
              <a:cs typeface="Arial" pitchFamily="34" charset="0"/>
            </a:endParaRP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200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употребляющие алкоголь и наркотики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2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страдающие расстройствами настроения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2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имеющие хронические заболевания или физические дефекты 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2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переживающие тяжелые утраты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2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имеющие выраженные семейные проблемы</a:t>
            </a:r>
          </a:p>
          <a:p>
            <a:pPr algn="just" defTabSz="130046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7008" y="677934"/>
            <a:ext cx="10753195" cy="8535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982" b="1" dirty="0">
                <a:solidFill>
                  <a:srgbClr val="C0000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Словесные признаки суицидального поведения</a:t>
            </a: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2844" b="1" dirty="0">
              <a:solidFill>
                <a:srgbClr val="C00000"/>
              </a:solidFill>
              <a:latin typeface="Arial Narrow" panose="020B0606020202030204" pitchFamily="34" charset="0"/>
              <a:ea typeface="Times New Roman" pitchFamily="18" charset="0"/>
              <a:cs typeface="Arial" pitchFamily="34" charset="0"/>
            </a:endParaRP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6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тема смерти и самоубийства в разговорах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6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разговоры о бессмысленности существования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6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об обесценивании человеческой жизни 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600" dirty="0">
                <a:solidFill>
                  <a:srgbClr val="002060"/>
                </a:solidFill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шутки на тему смерти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600" dirty="0">
                <a:solidFill>
                  <a:srgbClr val="002060"/>
                </a:solidFill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прямые и косвенные намеки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600" dirty="0">
                <a:solidFill>
                  <a:srgbClr val="002060"/>
                </a:solidFill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жалобы на собственную беспомощность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321" algn="l"/>
              </a:tabLst>
            </a:pPr>
            <a:r>
              <a:rPr lang="ru-RU" sz="3600" dirty="0">
                <a:solidFill>
                  <a:srgbClr val="002060"/>
                </a:solidFill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фразы о прощании с жизнью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39321" algn="l"/>
              </a:tabLst>
            </a:pPr>
            <a:endParaRPr lang="ru-RU" sz="3413" dirty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39321" algn="l"/>
              </a:tabLst>
            </a:pPr>
            <a:endParaRPr lang="ru-RU" sz="3413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39321" algn="l"/>
              </a:tabLst>
            </a:pPr>
            <a:endParaRPr lang="ru-RU" sz="3413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1868</TotalTime>
  <Words>3592</Words>
  <Application>Microsoft Office PowerPoint</Application>
  <PresentationFormat>Произвольный</PresentationFormat>
  <Paragraphs>335</Paragraphs>
  <Slides>51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6" baseType="lpstr">
      <vt:lpstr>Arial</vt:lpstr>
      <vt:lpstr>Arial Narrow</vt:lpstr>
      <vt:lpstr>Calibri</vt:lpstr>
      <vt:lpstr>Wingdings</vt:lpstr>
      <vt:lpstr>Office Theme</vt:lpstr>
      <vt:lpstr>РОЛЬ ПЕДАГОГА (КУРАТОРА, КЛАССНОГО РУКОВОДИТЕЛЯ) В ПРОФИЛАКТИКЕ СУИЦИДАЛЬНОГО ПОВЕДЕНИЯ НЕСОВЕРШЕННОЛЕТНИХ</vt:lpstr>
      <vt:lpstr>https://fcprc.ru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педагогической профилактики суицида в образовательных организациях. Принципы.</vt:lpstr>
      <vt:lpstr>Необходимые условия профилактики суицидального риска в подростковой среде.</vt:lpstr>
      <vt:lpstr>Виды профилактики суицида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Лабазанова Римма Магомедовна</dc:creator>
  <cp:lastModifiedBy>Aleksandr</cp:lastModifiedBy>
  <cp:revision>148</cp:revision>
  <cp:lastPrinted>2019-02-12T06:43:42Z</cp:lastPrinted>
  <dcterms:created xsi:type="dcterms:W3CDTF">2019-02-09T15:05:24Z</dcterms:created>
  <dcterms:modified xsi:type="dcterms:W3CDTF">2019-10-18T04:26:58Z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2017-12-25T00:00:00Z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2019-02-09T00:00:00Z</vt:filetime>
  </property>
</Properties>
</file>