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cprc.r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cprc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902F6-4ED2-4A4E-89FC-6CE5CCEF74B3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C8FBF83-0F58-484A-BB80-0ABC1A4DC5FB}">
      <dgm:prSet/>
      <dgm:spPr/>
      <dgm:t>
        <a:bodyPr/>
        <a:lstStyle/>
        <a:p>
          <a:pPr rtl="0"/>
          <a:r>
            <a:rPr lang="ru-RU" b="1" i="0" baseline="0" dirty="0" smtClean="0"/>
            <a:t>Информационный портал о всех видах зависимостей, связанных с компьютерными и мобильными устройствами</a:t>
          </a:r>
          <a:r>
            <a:rPr lang="ru-RU" b="0" i="0" baseline="0" dirty="0" smtClean="0"/>
            <a:t>. </a:t>
          </a:r>
          <a:r>
            <a:rPr lang="en-US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netaddiction.ru/1</a:t>
          </a:r>
          <a:r>
            <a:rPr lang="ru-RU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ru-RU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530AFB-DED9-4F3F-BFD5-405EDB212ACA}" type="parTrans" cxnId="{B1AC89EB-203E-4FBF-ACF9-9C7A573154DE}">
      <dgm:prSet/>
      <dgm:spPr/>
      <dgm:t>
        <a:bodyPr/>
        <a:lstStyle/>
        <a:p>
          <a:endParaRPr lang="ru-RU"/>
        </a:p>
      </dgm:t>
    </dgm:pt>
    <dgm:pt modelId="{BF8EF853-3720-4136-B955-2C3342BD588E}" type="sibTrans" cxnId="{B1AC89EB-203E-4FBF-ACF9-9C7A573154DE}">
      <dgm:prSet/>
      <dgm:spPr/>
      <dgm:t>
        <a:bodyPr/>
        <a:lstStyle/>
        <a:p>
          <a:endParaRPr lang="ru-RU"/>
        </a:p>
      </dgm:t>
    </dgm:pt>
    <dgm:pt modelId="{FAFC6122-9C25-4AD4-845D-C4FC38B78473}">
      <dgm:prSet/>
      <dgm:spPr/>
      <dgm:t>
        <a:bodyPr/>
        <a:lstStyle/>
        <a:p>
          <a:pPr rtl="0"/>
          <a:r>
            <a:rPr lang="ru-RU" b="1" i="0" baseline="0" dirty="0" smtClean="0"/>
            <a:t>Специализированные страницы сайта ФГБНУ «Центр защиты прав и интересов детей»: «ПОДДЕРЖКА ДЕТСТВА »,«ТВОЕ ПРАВО»,«ИНФОРМАЦИОННАЯ БЕЗ ОПАСНОСТЬ»,«ЦЕННОСТЬ ЖИЗНИ »:</a:t>
          </a:r>
          <a:r>
            <a:rPr lang="ru-RU" b="1" i="0" dirty="0" smtClean="0"/>
            <a:t> </a:t>
          </a:r>
          <a:r>
            <a:rPr lang="en-US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/>
            </a:rPr>
            <a:t>www.fcprc.ru</a:t>
          </a:r>
          <a:r>
            <a:rPr lang="ru-RU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CCEB84AC-A6EF-4427-AB76-20FB80992D01}" type="parTrans" cxnId="{1204FEA3-BFBD-4F8D-8BFD-E111B537290A}">
      <dgm:prSet/>
      <dgm:spPr/>
      <dgm:t>
        <a:bodyPr/>
        <a:lstStyle/>
        <a:p>
          <a:endParaRPr lang="ru-RU"/>
        </a:p>
      </dgm:t>
    </dgm:pt>
    <dgm:pt modelId="{2449B939-1A1E-4677-8184-4AE69093CCC3}" type="sibTrans" cxnId="{1204FEA3-BFBD-4F8D-8BFD-E111B537290A}">
      <dgm:prSet/>
      <dgm:spPr/>
      <dgm:t>
        <a:bodyPr/>
        <a:lstStyle/>
        <a:p>
          <a:endParaRPr lang="ru-RU"/>
        </a:p>
      </dgm:t>
    </dgm:pt>
    <dgm:pt modelId="{700109B1-2AD6-4FDF-8B49-0DC052F7D456}">
      <dgm:prSet/>
      <dgm:spPr/>
      <dgm:t>
        <a:bodyPr/>
        <a:lstStyle/>
        <a:p>
          <a:pPr rtl="0"/>
          <a:r>
            <a:rPr lang="ru-RU" b="1" i="0" baseline="0" dirty="0" smtClean="0"/>
            <a:t>Всероссийский Детский телефон доверия </a:t>
          </a:r>
          <a:r>
            <a:rPr lang="ru-RU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8-800-2000-122</a:t>
          </a:r>
          <a:endParaRPr lang="ru-RU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6D5182-D32E-4646-8DFF-29B2936C3260}" type="parTrans" cxnId="{931BF059-14DA-4E2F-B184-68BDBF41F9A9}">
      <dgm:prSet/>
      <dgm:spPr/>
      <dgm:t>
        <a:bodyPr/>
        <a:lstStyle/>
        <a:p>
          <a:endParaRPr lang="ru-RU"/>
        </a:p>
      </dgm:t>
    </dgm:pt>
    <dgm:pt modelId="{A52D13CE-FC0E-4B49-9E24-C2A417FDCDBF}" type="sibTrans" cxnId="{931BF059-14DA-4E2F-B184-68BDBF41F9A9}">
      <dgm:prSet/>
      <dgm:spPr/>
      <dgm:t>
        <a:bodyPr/>
        <a:lstStyle/>
        <a:p>
          <a:endParaRPr lang="ru-RU"/>
        </a:p>
      </dgm:t>
    </dgm:pt>
    <dgm:pt modelId="{648E88DA-0460-4DC6-A929-59E0339E0772}">
      <dgm:prSet/>
      <dgm:spPr/>
      <dgm:t>
        <a:bodyPr/>
        <a:lstStyle/>
        <a:p>
          <a:pPr rtl="0"/>
          <a:r>
            <a:rPr lang="ru-RU" b="1" i="0" baseline="0" dirty="0" smtClean="0"/>
            <a:t>Фонд поддержки детей, находящихся в трудной жизненной ситуации </a:t>
          </a:r>
          <a:r>
            <a:rPr lang="en-US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fond-detyam.ru</a:t>
          </a:r>
          <a:r>
            <a:rPr lang="ru-RU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0" i="0" baseline="0" dirty="0" smtClean="0"/>
            <a:t> </a:t>
          </a:r>
          <a:endParaRPr lang="ru-RU" dirty="0"/>
        </a:p>
      </dgm:t>
    </dgm:pt>
    <dgm:pt modelId="{90BDFEB7-2A8A-4393-94A5-FFBC62310281}" type="parTrans" cxnId="{1957E6C9-E73D-4CCD-963E-BC6389262D38}">
      <dgm:prSet/>
      <dgm:spPr/>
      <dgm:t>
        <a:bodyPr/>
        <a:lstStyle/>
        <a:p>
          <a:endParaRPr lang="ru-RU"/>
        </a:p>
      </dgm:t>
    </dgm:pt>
    <dgm:pt modelId="{2F6FFD37-7BDB-48A8-ABB9-2C40DFEBB002}" type="sibTrans" cxnId="{1957E6C9-E73D-4CCD-963E-BC6389262D38}">
      <dgm:prSet/>
      <dgm:spPr/>
      <dgm:t>
        <a:bodyPr/>
        <a:lstStyle/>
        <a:p>
          <a:endParaRPr lang="ru-RU"/>
        </a:p>
      </dgm:t>
    </dgm:pt>
    <dgm:pt modelId="{FEC3C5CF-4759-42B1-9A66-16B16391923B}">
      <dgm:prSet/>
      <dgm:spPr/>
      <dgm:t>
        <a:bodyPr/>
        <a:lstStyle/>
        <a:p>
          <a:pPr rtl="0"/>
          <a:r>
            <a:rPr lang="ru-RU" b="1" i="0" baseline="0" dirty="0" smtClean="0"/>
            <a:t>Линия помощи «Дети ОНЛАЙН». </a:t>
          </a:r>
          <a:r>
            <a:rPr lang="en-US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detionline.com/helpline/risks</a:t>
          </a:r>
          <a:r>
            <a:rPr lang="ru-RU" b="1" i="0" u="sng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E672-668E-4A2B-816B-D3C9343AD901}" type="parTrans" cxnId="{57880B9C-DC4C-47D1-A90D-F747B62C6954}">
      <dgm:prSet/>
      <dgm:spPr/>
      <dgm:t>
        <a:bodyPr/>
        <a:lstStyle/>
        <a:p>
          <a:endParaRPr lang="ru-RU"/>
        </a:p>
      </dgm:t>
    </dgm:pt>
    <dgm:pt modelId="{FB883A08-88ED-43BF-AADB-683E54536188}" type="sibTrans" cxnId="{57880B9C-DC4C-47D1-A90D-F747B62C6954}">
      <dgm:prSet/>
      <dgm:spPr/>
      <dgm:t>
        <a:bodyPr/>
        <a:lstStyle/>
        <a:p>
          <a:endParaRPr lang="ru-RU"/>
        </a:p>
      </dgm:t>
    </dgm:pt>
    <dgm:pt modelId="{7FCC8393-72C0-45E0-BDD2-A6DCE7EE7C77}" type="pres">
      <dgm:prSet presAssocID="{944902F6-4ED2-4A4E-89FC-6CE5CCEF74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9A1A96C-3CF3-412E-80B2-6C7BF8CB8BFC}" type="pres">
      <dgm:prSet presAssocID="{944902F6-4ED2-4A4E-89FC-6CE5CCEF74B3}" presName="Name1" presStyleCnt="0"/>
      <dgm:spPr/>
    </dgm:pt>
    <dgm:pt modelId="{288F95F6-27FF-46AE-990B-463316941BBA}" type="pres">
      <dgm:prSet presAssocID="{944902F6-4ED2-4A4E-89FC-6CE5CCEF74B3}" presName="cycle" presStyleCnt="0"/>
      <dgm:spPr/>
    </dgm:pt>
    <dgm:pt modelId="{18029921-FB54-48CA-A615-83AA779F32DD}" type="pres">
      <dgm:prSet presAssocID="{944902F6-4ED2-4A4E-89FC-6CE5CCEF74B3}" presName="srcNode" presStyleLbl="node1" presStyleIdx="0" presStyleCnt="5"/>
      <dgm:spPr/>
    </dgm:pt>
    <dgm:pt modelId="{D84022C7-DAC4-44DA-9ACB-657DB8E826F1}" type="pres">
      <dgm:prSet presAssocID="{944902F6-4ED2-4A4E-89FC-6CE5CCEF74B3}" presName="conn" presStyleLbl="parChTrans1D2" presStyleIdx="0" presStyleCnt="1"/>
      <dgm:spPr/>
      <dgm:t>
        <a:bodyPr/>
        <a:lstStyle/>
        <a:p>
          <a:endParaRPr lang="ru-RU"/>
        </a:p>
      </dgm:t>
    </dgm:pt>
    <dgm:pt modelId="{2796D556-3F5A-4987-89D0-4C9635161433}" type="pres">
      <dgm:prSet presAssocID="{944902F6-4ED2-4A4E-89FC-6CE5CCEF74B3}" presName="extraNode" presStyleLbl="node1" presStyleIdx="0" presStyleCnt="5"/>
      <dgm:spPr/>
    </dgm:pt>
    <dgm:pt modelId="{DC321D44-EE08-4F55-A50E-EAFF8D62707E}" type="pres">
      <dgm:prSet presAssocID="{944902F6-4ED2-4A4E-89FC-6CE5CCEF74B3}" presName="dstNode" presStyleLbl="node1" presStyleIdx="0" presStyleCnt="5"/>
      <dgm:spPr/>
    </dgm:pt>
    <dgm:pt modelId="{7EFA7743-89A7-4886-8CF5-DB91E0D66B7A}" type="pres">
      <dgm:prSet presAssocID="{9C8FBF83-0F58-484A-BB80-0ABC1A4DC5F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85357-7FDE-4D3B-A634-BE4D984BE009}" type="pres">
      <dgm:prSet presAssocID="{9C8FBF83-0F58-484A-BB80-0ABC1A4DC5FB}" presName="accent_1" presStyleCnt="0"/>
      <dgm:spPr/>
    </dgm:pt>
    <dgm:pt modelId="{644DE6F5-5399-4DC4-9A3F-5177E07A5CE5}" type="pres">
      <dgm:prSet presAssocID="{9C8FBF83-0F58-484A-BB80-0ABC1A4DC5FB}" presName="accentRepeatNode" presStyleLbl="solidFgAcc1" presStyleIdx="0" presStyleCnt="5" custScaleX="32116" custScaleY="87036" custLinFactNeighborX="-2210" custLinFactNeighborY="0"/>
      <dgm:spPr/>
    </dgm:pt>
    <dgm:pt modelId="{6C382E47-E9B7-46BD-91A0-E4813FAEB196}" type="pres">
      <dgm:prSet presAssocID="{FAFC6122-9C25-4AD4-845D-C4FC38B78473}" presName="text_2" presStyleLbl="node1" presStyleIdx="1" presStyleCnt="5" custScaleY="1524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2DDB1-7ADC-4A04-AB8E-2A50A45491AD}" type="pres">
      <dgm:prSet presAssocID="{FAFC6122-9C25-4AD4-845D-C4FC38B78473}" presName="accent_2" presStyleCnt="0"/>
      <dgm:spPr/>
    </dgm:pt>
    <dgm:pt modelId="{42788F72-C75C-44B3-8825-A65645850E79}" type="pres">
      <dgm:prSet presAssocID="{FAFC6122-9C25-4AD4-845D-C4FC38B78473}" presName="accentRepeatNode" presStyleLbl="solidFgAcc1" presStyleIdx="1" presStyleCnt="5" custScaleX="40808" custScaleY="120374" custLinFactNeighborX="-1385" custLinFactNeighborY="0"/>
      <dgm:spPr/>
    </dgm:pt>
    <dgm:pt modelId="{9BDA7566-4C53-47F8-8823-4703AE6F820C}" type="pres">
      <dgm:prSet presAssocID="{FEC3C5CF-4759-42B1-9A66-16B16391923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835F8-5AEF-4EE5-B224-8B474860E12A}" type="pres">
      <dgm:prSet presAssocID="{FEC3C5CF-4759-42B1-9A66-16B16391923B}" presName="accent_3" presStyleCnt="0"/>
      <dgm:spPr/>
    </dgm:pt>
    <dgm:pt modelId="{74202390-C9AB-4F0F-9CD5-9251BDAB639A}" type="pres">
      <dgm:prSet presAssocID="{FEC3C5CF-4759-42B1-9A66-16B16391923B}" presName="accentRepeatNode" presStyleLbl="solidFgAcc1" presStyleIdx="2" presStyleCnt="5" custScaleX="32361" custScaleY="77178"/>
      <dgm:spPr/>
    </dgm:pt>
    <dgm:pt modelId="{519B68E7-DD7A-43B1-885E-D0C67156E149}" type="pres">
      <dgm:prSet presAssocID="{700109B1-2AD6-4FDF-8B49-0DC052F7D45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A6A37-B2A5-47B6-A3BE-3F5081CE0E40}" type="pres">
      <dgm:prSet presAssocID="{700109B1-2AD6-4FDF-8B49-0DC052F7D456}" presName="accent_4" presStyleCnt="0"/>
      <dgm:spPr/>
    </dgm:pt>
    <dgm:pt modelId="{250AAD97-937E-42AA-9CCF-E0CF050B0EC6}" type="pres">
      <dgm:prSet presAssocID="{700109B1-2AD6-4FDF-8B49-0DC052F7D456}" presName="accentRepeatNode" presStyleLbl="solidFgAcc1" presStyleIdx="3" presStyleCnt="5" custScaleX="43245" custScaleY="77681"/>
      <dgm:spPr/>
    </dgm:pt>
    <dgm:pt modelId="{D6EA22BC-1CC2-4569-A6D4-468EEB6513F6}" type="pres">
      <dgm:prSet presAssocID="{648E88DA-0460-4DC6-A929-59E0339E077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D2795-C078-407A-A211-BD1A90190FBF}" type="pres">
      <dgm:prSet presAssocID="{648E88DA-0460-4DC6-A929-59E0339E0772}" presName="accent_5" presStyleCnt="0"/>
      <dgm:spPr/>
    </dgm:pt>
    <dgm:pt modelId="{4FEA6B3F-3427-4A7D-B8D3-E97CAA518EAB}" type="pres">
      <dgm:prSet presAssocID="{648E88DA-0460-4DC6-A929-59E0339E0772}" presName="accentRepeatNode" presStyleLbl="solidFgAcc1" presStyleIdx="4" presStyleCnt="5" custScaleX="39060" custScaleY="90187" custLinFactNeighborX="-2210" custLinFactNeighborY="4340"/>
      <dgm:spPr/>
    </dgm:pt>
  </dgm:ptLst>
  <dgm:cxnLst>
    <dgm:cxn modelId="{1204FEA3-BFBD-4F8D-8BFD-E111B537290A}" srcId="{944902F6-4ED2-4A4E-89FC-6CE5CCEF74B3}" destId="{FAFC6122-9C25-4AD4-845D-C4FC38B78473}" srcOrd="1" destOrd="0" parTransId="{CCEB84AC-A6EF-4427-AB76-20FB80992D01}" sibTransId="{2449B939-1A1E-4677-8184-4AE69093CCC3}"/>
    <dgm:cxn modelId="{931BF059-14DA-4E2F-B184-68BDBF41F9A9}" srcId="{944902F6-4ED2-4A4E-89FC-6CE5CCEF74B3}" destId="{700109B1-2AD6-4FDF-8B49-0DC052F7D456}" srcOrd="3" destOrd="0" parTransId="{0C6D5182-D32E-4646-8DFF-29B2936C3260}" sibTransId="{A52D13CE-FC0E-4B49-9E24-C2A417FDCDBF}"/>
    <dgm:cxn modelId="{64DB9A6A-B561-4CCB-8FA8-2E736DC41FFA}" type="presOf" srcId="{648E88DA-0460-4DC6-A929-59E0339E0772}" destId="{D6EA22BC-1CC2-4569-A6D4-468EEB6513F6}" srcOrd="0" destOrd="0" presId="urn:microsoft.com/office/officeart/2008/layout/VerticalCurvedList"/>
    <dgm:cxn modelId="{761E79D4-26DE-4765-B476-F7CD6321E076}" type="presOf" srcId="{FEC3C5CF-4759-42B1-9A66-16B16391923B}" destId="{9BDA7566-4C53-47F8-8823-4703AE6F820C}" srcOrd="0" destOrd="0" presId="urn:microsoft.com/office/officeart/2008/layout/VerticalCurvedList"/>
    <dgm:cxn modelId="{B1AC89EB-203E-4FBF-ACF9-9C7A573154DE}" srcId="{944902F6-4ED2-4A4E-89FC-6CE5CCEF74B3}" destId="{9C8FBF83-0F58-484A-BB80-0ABC1A4DC5FB}" srcOrd="0" destOrd="0" parTransId="{92530AFB-DED9-4F3F-BFD5-405EDB212ACA}" sibTransId="{BF8EF853-3720-4136-B955-2C3342BD588E}"/>
    <dgm:cxn modelId="{B6B0AF29-9AD6-41F7-94B5-88092FD56853}" type="presOf" srcId="{FAFC6122-9C25-4AD4-845D-C4FC38B78473}" destId="{6C382E47-E9B7-46BD-91A0-E4813FAEB196}" srcOrd="0" destOrd="0" presId="urn:microsoft.com/office/officeart/2008/layout/VerticalCurvedList"/>
    <dgm:cxn modelId="{1957E6C9-E73D-4CCD-963E-BC6389262D38}" srcId="{944902F6-4ED2-4A4E-89FC-6CE5CCEF74B3}" destId="{648E88DA-0460-4DC6-A929-59E0339E0772}" srcOrd="4" destOrd="0" parTransId="{90BDFEB7-2A8A-4393-94A5-FFBC62310281}" sibTransId="{2F6FFD37-7BDB-48A8-ABB9-2C40DFEBB002}"/>
    <dgm:cxn modelId="{57880B9C-DC4C-47D1-A90D-F747B62C6954}" srcId="{944902F6-4ED2-4A4E-89FC-6CE5CCEF74B3}" destId="{FEC3C5CF-4759-42B1-9A66-16B16391923B}" srcOrd="2" destOrd="0" parTransId="{C318E672-668E-4A2B-816B-D3C9343AD901}" sibTransId="{FB883A08-88ED-43BF-AADB-683E54536188}"/>
    <dgm:cxn modelId="{CCF2FA75-633E-47A5-AA8F-33053FE1387A}" type="presOf" srcId="{BF8EF853-3720-4136-B955-2C3342BD588E}" destId="{D84022C7-DAC4-44DA-9ACB-657DB8E826F1}" srcOrd="0" destOrd="0" presId="urn:microsoft.com/office/officeart/2008/layout/VerticalCurvedList"/>
    <dgm:cxn modelId="{738CC86D-FCAF-4C8E-A287-23916E2ED657}" type="presOf" srcId="{944902F6-4ED2-4A4E-89FC-6CE5CCEF74B3}" destId="{7FCC8393-72C0-45E0-BDD2-A6DCE7EE7C77}" srcOrd="0" destOrd="0" presId="urn:microsoft.com/office/officeart/2008/layout/VerticalCurvedList"/>
    <dgm:cxn modelId="{7D50220C-5390-419D-AE89-2CAD7C9D6C7D}" type="presOf" srcId="{9C8FBF83-0F58-484A-BB80-0ABC1A4DC5FB}" destId="{7EFA7743-89A7-4886-8CF5-DB91E0D66B7A}" srcOrd="0" destOrd="0" presId="urn:microsoft.com/office/officeart/2008/layout/VerticalCurvedList"/>
    <dgm:cxn modelId="{F11A80E4-4DB3-486F-A0F4-A88CC9B1129A}" type="presOf" srcId="{700109B1-2AD6-4FDF-8B49-0DC052F7D456}" destId="{519B68E7-DD7A-43B1-885E-D0C67156E149}" srcOrd="0" destOrd="0" presId="urn:microsoft.com/office/officeart/2008/layout/VerticalCurvedList"/>
    <dgm:cxn modelId="{C4B6D178-23C2-4E0B-B02A-587F707C6365}" type="presParOf" srcId="{7FCC8393-72C0-45E0-BDD2-A6DCE7EE7C77}" destId="{49A1A96C-3CF3-412E-80B2-6C7BF8CB8BFC}" srcOrd="0" destOrd="0" presId="urn:microsoft.com/office/officeart/2008/layout/VerticalCurvedList"/>
    <dgm:cxn modelId="{084DCDA7-513E-4A30-9AB7-D781C55FF4C5}" type="presParOf" srcId="{49A1A96C-3CF3-412E-80B2-6C7BF8CB8BFC}" destId="{288F95F6-27FF-46AE-990B-463316941BBA}" srcOrd="0" destOrd="0" presId="urn:microsoft.com/office/officeart/2008/layout/VerticalCurvedList"/>
    <dgm:cxn modelId="{C42332A9-575F-4447-A904-6CBDB4885FE3}" type="presParOf" srcId="{288F95F6-27FF-46AE-990B-463316941BBA}" destId="{18029921-FB54-48CA-A615-83AA779F32DD}" srcOrd="0" destOrd="0" presId="urn:microsoft.com/office/officeart/2008/layout/VerticalCurvedList"/>
    <dgm:cxn modelId="{1E093730-729A-4938-830B-7294B115AA8C}" type="presParOf" srcId="{288F95F6-27FF-46AE-990B-463316941BBA}" destId="{D84022C7-DAC4-44DA-9ACB-657DB8E826F1}" srcOrd="1" destOrd="0" presId="urn:microsoft.com/office/officeart/2008/layout/VerticalCurvedList"/>
    <dgm:cxn modelId="{9C0E6F72-26C2-44F7-B018-FB94EF751720}" type="presParOf" srcId="{288F95F6-27FF-46AE-990B-463316941BBA}" destId="{2796D556-3F5A-4987-89D0-4C9635161433}" srcOrd="2" destOrd="0" presId="urn:microsoft.com/office/officeart/2008/layout/VerticalCurvedList"/>
    <dgm:cxn modelId="{00F2BB7B-444C-4654-A7BF-6AFCDE78865A}" type="presParOf" srcId="{288F95F6-27FF-46AE-990B-463316941BBA}" destId="{DC321D44-EE08-4F55-A50E-EAFF8D62707E}" srcOrd="3" destOrd="0" presId="urn:microsoft.com/office/officeart/2008/layout/VerticalCurvedList"/>
    <dgm:cxn modelId="{E69441C0-AEE8-413E-9214-44150A371F05}" type="presParOf" srcId="{49A1A96C-3CF3-412E-80B2-6C7BF8CB8BFC}" destId="{7EFA7743-89A7-4886-8CF5-DB91E0D66B7A}" srcOrd="1" destOrd="0" presId="urn:microsoft.com/office/officeart/2008/layout/VerticalCurvedList"/>
    <dgm:cxn modelId="{6C6AAFEC-5CB4-418A-95D3-F67397ACDBE2}" type="presParOf" srcId="{49A1A96C-3CF3-412E-80B2-6C7BF8CB8BFC}" destId="{B1E85357-7FDE-4D3B-A634-BE4D984BE009}" srcOrd="2" destOrd="0" presId="urn:microsoft.com/office/officeart/2008/layout/VerticalCurvedList"/>
    <dgm:cxn modelId="{87C71A68-ABA4-4D79-BC4E-93BF0F7D2861}" type="presParOf" srcId="{B1E85357-7FDE-4D3B-A634-BE4D984BE009}" destId="{644DE6F5-5399-4DC4-9A3F-5177E07A5CE5}" srcOrd="0" destOrd="0" presId="urn:microsoft.com/office/officeart/2008/layout/VerticalCurvedList"/>
    <dgm:cxn modelId="{15FE2B16-3179-4583-BC13-96E06821C3DB}" type="presParOf" srcId="{49A1A96C-3CF3-412E-80B2-6C7BF8CB8BFC}" destId="{6C382E47-E9B7-46BD-91A0-E4813FAEB196}" srcOrd="3" destOrd="0" presId="urn:microsoft.com/office/officeart/2008/layout/VerticalCurvedList"/>
    <dgm:cxn modelId="{31A748F4-BCF7-489C-98D0-67579CEC1FBF}" type="presParOf" srcId="{49A1A96C-3CF3-412E-80B2-6C7BF8CB8BFC}" destId="{3702DDB1-7ADC-4A04-AB8E-2A50A45491AD}" srcOrd="4" destOrd="0" presId="urn:microsoft.com/office/officeart/2008/layout/VerticalCurvedList"/>
    <dgm:cxn modelId="{23CB9367-8552-4F19-93FA-887583FC310D}" type="presParOf" srcId="{3702DDB1-7ADC-4A04-AB8E-2A50A45491AD}" destId="{42788F72-C75C-44B3-8825-A65645850E79}" srcOrd="0" destOrd="0" presId="urn:microsoft.com/office/officeart/2008/layout/VerticalCurvedList"/>
    <dgm:cxn modelId="{4B92F63E-E9B5-4B0E-8982-04DB7098F760}" type="presParOf" srcId="{49A1A96C-3CF3-412E-80B2-6C7BF8CB8BFC}" destId="{9BDA7566-4C53-47F8-8823-4703AE6F820C}" srcOrd="5" destOrd="0" presId="urn:microsoft.com/office/officeart/2008/layout/VerticalCurvedList"/>
    <dgm:cxn modelId="{5B72A06C-D16C-4E3A-A53D-CA300FF4D56E}" type="presParOf" srcId="{49A1A96C-3CF3-412E-80B2-6C7BF8CB8BFC}" destId="{026835F8-5AEF-4EE5-B224-8B474860E12A}" srcOrd="6" destOrd="0" presId="urn:microsoft.com/office/officeart/2008/layout/VerticalCurvedList"/>
    <dgm:cxn modelId="{F14D389B-D778-4157-BA9F-617BB062B1E4}" type="presParOf" srcId="{026835F8-5AEF-4EE5-B224-8B474860E12A}" destId="{74202390-C9AB-4F0F-9CD5-9251BDAB639A}" srcOrd="0" destOrd="0" presId="urn:microsoft.com/office/officeart/2008/layout/VerticalCurvedList"/>
    <dgm:cxn modelId="{9359D8AB-9DCA-4667-972B-CBA742D37147}" type="presParOf" srcId="{49A1A96C-3CF3-412E-80B2-6C7BF8CB8BFC}" destId="{519B68E7-DD7A-43B1-885E-D0C67156E149}" srcOrd="7" destOrd="0" presId="urn:microsoft.com/office/officeart/2008/layout/VerticalCurvedList"/>
    <dgm:cxn modelId="{E99BED3B-8D23-4E74-86FC-7AFE78160323}" type="presParOf" srcId="{49A1A96C-3CF3-412E-80B2-6C7BF8CB8BFC}" destId="{F51A6A37-B2A5-47B6-A3BE-3F5081CE0E40}" srcOrd="8" destOrd="0" presId="urn:microsoft.com/office/officeart/2008/layout/VerticalCurvedList"/>
    <dgm:cxn modelId="{A7D13B8C-05CA-420A-96AD-462F1A817E02}" type="presParOf" srcId="{F51A6A37-B2A5-47B6-A3BE-3F5081CE0E40}" destId="{250AAD97-937E-42AA-9CCF-E0CF050B0EC6}" srcOrd="0" destOrd="0" presId="urn:microsoft.com/office/officeart/2008/layout/VerticalCurvedList"/>
    <dgm:cxn modelId="{93EF312B-1EA1-4CED-A594-FA8A39D4F613}" type="presParOf" srcId="{49A1A96C-3CF3-412E-80B2-6C7BF8CB8BFC}" destId="{D6EA22BC-1CC2-4569-A6D4-468EEB6513F6}" srcOrd="9" destOrd="0" presId="urn:microsoft.com/office/officeart/2008/layout/VerticalCurvedList"/>
    <dgm:cxn modelId="{9A64B286-483B-43B5-AFFF-A72C82C7E5F9}" type="presParOf" srcId="{49A1A96C-3CF3-412E-80B2-6C7BF8CB8BFC}" destId="{05BD2795-C078-407A-A211-BD1A90190FBF}" srcOrd="10" destOrd="0" presId="urn:microsoft.com/office/officeart/2008/layout/VerticalCurvedList"/>
    <dgm:cxn modelId="{FF00968E-7A3F-425E-AA14-46DAC76EC96E}" type="presParOf" srcId="{05BD2795-C078-407A-A211-BD1A90190FBF}" destId="{4FEA6B3F-3427-4A7D-B8D3-E97CAA518E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022C7-DAC4-44DA-9ACB-657DB8E826F1}">
      <dsp:nvSpPr>
        <dsp:cNvPr id="0" name=""/>
        <dsp:cNvSpPr/>
      </dsp:nvSpPr>
      <dsp:spPr>
        <a:xfrm>
          <a:off x="-8023159" y="-1225679"/>
          <a:ext cx="9546010" cy="9546010"/>
        </a:xfrm>
        <a:prstGeom prst="blockArc">
          <a:avLst>
            <a:gd name="adj1" fmla="val 18900000"/>
            <a:gd name="adj2" fmla="val 2700000"/>
            <a:gd name="adj3" fmla="val 226"/>
          </a:avLst>
        </a:prstGeom>
        <a:noFill/>
        <a:ln w="34925" cap="flat" cmpd="sng" algn="in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A7743-89A7-4886-8CF5-DB91E0D66B7A}">
      <dsp:nvSpPr>
        <dsp:cNvPr id="0" name=""/>
        <dsp:cNvSpPr/>
      </dsp:nvSpPr>
      <dsp:spPr>
        <a:xfrm>
          <a:off x="664588" y="443273"/>
          <a:ext cx="10522792" cy="88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04148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/>
            <a:t>Информационный портал о всех видах зависимостей, связанных с компьютерными и мобильными устройствами</a:t>
          </a:r>
          <a:r>
            <a:rPr lang="ru-RU" sz="2300" b="0" i="0" kern="1200" baseline="0" dirty="0" smtClean="0"/>
            <a:t>. </a:t>
          </a:r>
          <a:r>
            <a:rPr lang="en-US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netaddiction.ru/1</a:t>
          </a:r>
          <a:r>
            <a:rPr lang="ru-RU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endParaRPr lang="ru-RU" sz="2300" b="1" u="sng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4588" y="443273"/>
        <a:ext cx="10522792" cy="887115"/>
      </dsp:txXfrm>
    </dsp:sp>
    <dsp:sp modelId="{644DE6F5-5399-4DC4-9A3F-5177E07A5CE5}">
      <dsp:nvSpPr>
        <dsp:cNvPr id="0" name=""/>
        <dsp:cNvSpPr/>
      </dsp:nvSpPr>
      <dsp:spPr>
        <a:xfrm>
          <a:off x="462016" y="404262"/>
          <a:ext cx="356132" cy="965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382E47-E9B7-46BD-91A0-E4813FAEB196}">
      <dsp:nvSpPr>
        <dsp:cNvPr id="0" name=""/>
        <dsp:cNvSpPr/>
      </dsp:nvSpPr>
      <dsp:spPr>
        <a:xfrm>
          <a:off x="1300269" y="1540755"/>
          <a:ext cx="9887112" cy="13526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04148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/>
            <a:t>Специализированные страницы сайта ФГБНУ «Центр защиты прав и интересов детей»: «ПОДДЕРЖКА ДЕТСТВА »,«ТВОЕ ПРАВО»,«ИНФОРМАЦИОННАЯ БЕЗ ОПАСНОСТЬ»,«ЦЕННОСТЬ ЖИЗНИ »:</a:t>
          </a:r>
          <a:r>
            <a:rPr lang="ru-RU" sz="2300" b="1" i="0" kern="1200" dirty="0" smtClean="0"/>
            <a:t> </a:t>
          </a:r>
          <a:r>
            <a:rPr lang="en-US" sz="23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"/>
            </a:rPr>
            <a:t>www.fcprc.ru</a:t>
          </a:r>
          <a:r>
            <a:rPr lang="ru-RU" sz="23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1300269" y="1540755"/>
        <a:ext cx="9887112" cy="1352646"/>
      </dsp:txXfrm>
    </dsp:sp>
    <dsp:sp modelId="{42788F72-C75C-44B3-8825-A65645850E79}">
      <dsp:nvSpPr>
        <dsp:cNvPr id="0" name=""/>
        <dsp:cNvSpPr/>
      </dsp:nvSpPr>
      <dsp:spPr>
        <a:xfrm>
          <a:off x="1058652" y="1549668"/>
          <a:ext cx="452517" cy="13348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DA7566-4C53-47F8-8823-4703AE6F820C}">
      <dsp:nvSpPr>
        <dsp:cNvPr id="0" name=""/>
        <dsp:cNvSpPr/>
      </dsp:nvSpPr>
      <dsp:spPr>
        <a:xfrm>
          <a:off x="1495372" y="3103767"/>
          <a:ext cx="9692009" cy="88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04148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/>
            <a:t>Линия помощи «Дети ОНЛАЙН». </a:t>
          </a:r>
          <a:r>
            <a:rPr lang="en-US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detionline.com/helpline/risks</a:t>
          </a:r>
          <a:r>
            <a:rPr lang="ru-RU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300" b="1" u="sng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95372" y="3103767"/>
        <a:ext cx="9692009" cy="887115"/>
      </dsp:txXfrm>
    </dsp:sp>
    <dsp:sp modelId="{74202390-C9AB-4F0F-9CD5-9251BDAB639A}">
      <dsp:nvSpPr>
        <dsp:cNvPr id="0" name=""/>
        <dsp:cNvSpPr/>
      </dsp:nvSpPr>
      <dsp:spPr>
        <a:xfrm>
          <a:off x="1315947" y="3119414"/>
          <a:ext cx="358849" cy="855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9B68E7-DD7A-43B1-885E-D0C67156E149}">
      <dsp:nvSpPr>
        <dsp:cNvPr id="0" name=""/>
        <dsp:cNvSpPr/>
      </dsp:nvSpPr>
      <dsp:spPr>
        <a:xfrm>
          <a:off x="1300269" y="4434014"/>
          <a:ext cx="9887112" cy="88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04148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/>
            <a:t>Всероссийский Детский телефон доверия </a:t>
          </a:r>
          <a:r>
            <a:rPr lang="ru-RU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8-800-2000-122</a:t>
          </a:r>
          <a:endParaRPr lang="ru-RU" sz="2300" b="1" u="sng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00269" y="4434014"/>
        <a:ext cx="9887112" cy="887115"/>
      </dsp:txXfrm>
    </dsp:sp>
    <dsp:sp modelId="{250AAD97-937E-42AA-9CCF-E0CF050B0EC6}">
      <dsp:nvSpPr>
        <dsp:cNvPr id="0" name=""/>
        <dsp:cNvSpPr/>
      </dsp:nvSpPr>
      <dsp:spPr>
        <a:xfrm>
          <a:off x="1060498" y="4446872"/>
          <a:ext cx="479541" cy="8613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EA22BC-1CC2-4569-A6D4-468EEB6513F6}">
      <dsp:nvSpPr>
        <dsp:cNvPr id="0" name=""/>
        <dsp:cNvSpPr/>
      </dsp:nvSpPr>
      <dsp:spPr>
        <a:xfrm>
          <a:off x="664588" y="5764262"/>
          <a:ext cx="10522792" cy="88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04148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/>
            <a:t>Фонд поддержки детей, находящихся в трудной жизненной ситуации </a:t>
          </a:r>
          <a:r>
            <a:rPr lang="en-US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fond-detyam.ru</a:t>
          </a:r>
          <a:r>
            <a:rPr lang="ru-RU" sz="2300" b="1" i="0" u="sng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300" b="1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300" b="0" i="0" kern="1200" baseline="0" dirty="0" smtClean="0"/>
            <a:t> </a:t>
          </a:r>
          <a:endParaRPr lang="ru-RU" sz="2300" kern="1200" dirty="0"/>
        </a:p>
      </dsp:txBody>
      <dsp:txXfrm>
        <a:off x="664588" y="5764262"/>
        <a:ext cx="10522792" cy="887115"/>
      </dsp:txXfrm>
    </dsp:sp>
    <dsp:sp modelId="{4FEA6B3F-3427-4A7D-B8D3-E97CAA518EAB}">
      <dsp:nvSpPr>
        <dsp:cNvPr id="0" name=""/>
        <dsp:cNvSpPr/>
      </dsp:nvSpPr>
      <dsp:spPr>
        <a:xfrm>
          <a:off x="423515" y="5755906"/>
          <a:ext cx="433133" cy="10000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26512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65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9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99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44057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0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06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8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531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350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C23715C-FE5F-4A50-89CE-1E1282012AA5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2160393-BB92-43DA-893E-B45C0FA8BD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423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alla-vm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prah.com - Live Your Best Life - Oprah.com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  <a14:imgEffect>
                      <a14:sharpenSoften amount="-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" y="0"/>
            <a:ext cx="12192000" cy="7021513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55" y="1280161"/>
            <a:ext cx="8361229" cy="2088682"/>
          </a:xfrm>
        </p:spPr>
        <p:txBody>
          <a:bodyPr/>
          <a:lstStyle/>
          <a:p>
            <a:pPr algn="l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специалистов сопровождения в профилактике суицидального поведения несовершеннолетних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4893" y="4880008"/>
            <a:ext cx="7825339" cy="1559293"/>
          </a:xfrm>
        </p:spPr>
        <p:txBody>
          <a:bodyPr>
            <a:normAutofit lnSpcReduction="10000"/>
          </a:bodyPr>
          <a:lstStyle/>
          <a:p>
            <a:pPr algn="r"/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подростками и их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4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8147" y="159981"/>
            <a:ext cx="11146055" cy="6800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Вторичная профилактика </a:t>
            </a: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осуществляется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группой учащихся, находящихся в трудной жизненной ситуации и высказывающих суицидальные намерения. То есть работать с теми, кто или косвенно (через записки, дневниковые записи, словесные ключи), или прямо говорит о желании самоубийства. Основная задача — предотвращение суицида.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В первую очередь перед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специалистом стоит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задача оценки риска самоубийства. В рамках каждой из степеней риска существуют определенные </a:t>
            </a:r>
            <a:r>
              <a:rPr lang="ru-RU" sz="28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стратегии и действия.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</a:endParaRPr>
          </a:p>
          <a:p>
            <a:pPr indent="228600" algn="just">
              <a:lnSpc>
                <a:spcPct val="115000"/>
              </a:lnSpc>
            </a:pP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В случае необходимости оказания психотерапевтической помощи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семье или ребенку должна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быть информация, которую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необходимо предоставить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родителям (телефон, адрес, условия оказания помощи). 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Третичная профилактика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Работа специалистов с подростками и их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8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0772" y="88305"/>
            <a:ext cx="112230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организации третичных профилактических мероприятий в ОО после совершения фатального суицида необходима помощь знакомым самоубийцы в преодолении боли и для предотвращения подражания и имитации. </a:t>
            </a:r>
            <a:r>
              <a:rPr lang="ru-RU" sz="2800" b="1" dirty="0" smtClean="0">
                <a:effectLst/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800" b="1" dirty="0" smtClean="0">
                <a:effectLst/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дать возможность юношам и девушкам (педагогам, включенным в ситуацию) поговорить об умершем, снять запрет на обсуждение причин самоубийства, предотвратить его последующую идеализацию и романтизацию.</a:t>
            </a:r>
            <a:endParaRPr lang="ru-RU" sz="2800" b="1" dirty="0" smtClean="0">
              <a:effectLst/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самоубийство официально признается причиной смерти учащегося, тогда в уведомлении о причине смерти в среде учащихся (особенно задающих вопросы) должно звучать слово «самоубийство» (суицид). Однако не должно быть упоминания средств совершения самоубийства. </a:t>
            </a:r>
            <a:br>
              <a:rPr lang="ru-RU" sz="2800" b="1" dirty="0" smtClean="0">
                <a:effectLst/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effectLst/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644" y="86627"/>
            <a:ext cx="11396312" cy="116465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работы с подростками, друг или подруга которых совершили самоубийство (Э.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Гроллман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1731" y="1251284"/>
            <a:ext cx="112872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Избегать сказок и полуправды.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 Говорить с ребенком об умершем, давая высказаться ему самому и вспоминая не только о произошедшей трагедии, но и о счастливых временах и моментах, проведенных с ушедшим.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Давать возможность показать горе, выплеснуть эмоции.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Преодолевать фаталистические настроения, 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обсуждая конструктивные пути преодоления возможных конфликтов.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Помочь принять решение вновь начать жизнь. </a:t>
            </a:r>
          </a:p>
          <a:p>
            <a:pPr algn="just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!</a:t>
            </a:r>
            <a:r>
              <a:rPr lang="ru-RU" sz="2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Важно продолжать работу с друзьями </a:t>
            </a:r>
            <a:r>
              <a:rPr lang="ru-RU" sz="28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суицидента</a:t>
            </a:r>
            <a:r>
              <a:rPr lang="ru-RU" sz="28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 на протяжении всего срока, пока они нуждаются в помощи, поддерживая в них надежду на облегчение в будущем. </a:t>
            </a:r>
            <a:endParaRPr lang="ru-RU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gov.cap.ru/UserFiles/news/20130530/Original/den_sachit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182"/>
          <a:stretch>
            <a:fillRect/>
          </a:stretch>
        </p:blipFill>
        <p:spPr bwMode="auto">
          <a:xfrm>
            <a:off x="871085" y="452388"/>
            <a:ext cx="11117179" cy="60687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771" y="0"/>
            <a:ext cx="11357809" cy="16074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сновная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профилактики суицида среди детей и подростков — это раннее выявление суицидальных факторов и их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устранение, ибо…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227483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Вот они </a:t>
            </a: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вечные истины эти: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поздно заметили...</a:t>
            </a: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мимо прошли... нет!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Не рождаются </a:t>
            </a: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«трудными» дети!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Просто им вовремя </a:t>
            </a:r>
          </a:p>
          <a:p>
            <a:pPr algn="ctr">
              <a:defRPr/>
            </a:pPr>
            <a:r>
              <a:rPr lang="ru-RU" sz="3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не помогли!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"/>
            <a:ext cx="9601200" cy="58714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ПОЛЕЗНЫЕ ССЫЛКИ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253838474"/>
              </p:ext>
            </p:extLst>
          </p:nvPr>
        </p:nvGraphicFramePr>
        <p:xfrm>
          <a:off x="731520" y="182880"/>
          <a:ext cx="11290434" cy="7094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11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1359" y="1241658"/>
            <a:ext cx="8361229" cy="798898"/>
          </a:xfrm>
        </p:spPr>
        <p:txBody>
          <a:bodyPr/>
          <a:lstStyle/>
          <a:p>
            <a:pPr algn="l"/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СПАСИБО ЗА ВНИМАНИЕ!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915" y="4331368"/>
            <a:ext cx="7879007" cy="1309035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В. МАРТЫНОВА, К.ПСИХОЛ.Н., ДОЦЕНТ КАФЕДРЫ ПЕДАГОГИКИ И ПСИХОЛОГИИ ЛОИРО</a:t>
            </a:r>
          </a:p>
          <a:p>
            <a:pPr algn="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alla-vm@mail.ru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3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профилактика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Работа специалистов с подростками и их родителями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36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6628"/>
            <a:ext cx="9601200" cy="741146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АДАПТАЦИЯ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6648" y="654519"/>
            <a:ext cx="1108830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	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На этапе общей профилактики отдельных мероприятий, посвященных тематике самоубийств, нет. Все проводимые на этом этапе мероприятия направлены на содействие адаптации ребенка и взрослого в образовательной организации.</a:t>
            </a:r>
          </a:p>
          <a:p>
            <a:pPr algn="just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Мероприятия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в рамках общей профилактики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работают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на поддержку адаптации, автоматически формируя (усиливая уже имеющиеся) </a:t>
            </a:r>
            <a:r>
              <a:rPr lang="ru-RU" sz="2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антисуицидальные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 барьеры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.</a:t>
            </a:r>
            <a:endParaRPr lang="ru-RU" sz="2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Адаптация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— это состояние динамического соответствия, равновесия между живой системой (человеком) и внешней средой. В норме все субъекты учебно-воспитательного процесса должны адаптироваться к условиям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образовательной организации на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трех уровнях: физическом, психическом и социальном.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56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88759"/>
            <a:ext cx="9601200" cy="6352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адаптации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9647" y="733246"/>
            <a:ext cx="1124230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</a:t>
            </a:r>
            <a:r>
              <a:rPr lang="ru-RU" sz="2800" b="1" i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Физическая </a:t>
            </a:r>
            <a:r>
              <a:rPr lang="ru-RU" sz="28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адаптация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 – в ОО соблюдается режим учебного процесса с учетом возрастных особенностей, учебный процесс организуется в классе с учетом рекомендаций врача, организуется питание в школе и др.</a:t>
            </a:r>
          </a:p>
          <a:p>
            <a:pPr algn="just"/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</a:t>
            </a:r>
            <a:r>
              <a:rPr lang="ru-RU" sz="2800" b="1" i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Психологическая </a:t>
            </a:r>
            <a:r>
              <a:rPr lang="ru-RU" sz="28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адаптация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 - наличие благоприятного психологического климата в ОО, психологическое здоровье педагогов и других субъектов образовательного процесса, учет индивидуальных особенностей учеников и педагогов в процессе организации деятельности, возможностей личностной реализации и др.</a:t>
            </a:r>
          </a:p>
          <a:p>
            <a:pPr algn="just"/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</a:t>
            </a:r>
            <a:r>
              <a:rPr lang="ru-RU" sz="2800" b="1" i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Социальная </a:t>
            </a:r>
            <a:r>
              <a:rPr lang="ru-RU" sz="28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адаптация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 - наличие сплоченного педагогического и классного коллектива, общие для всей организации правила и нормы, традиции, ценности и др.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8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"/>
            <a:ext cx="9601200" cy="102027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специалистов сопровождения на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этапе общей профилактики суицида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7299" y="698775"/>
            <a:ext cx="11413156" cy="632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особенностей социально-психологического статуса и адаптации учащихся с целью своевременной профилактики и эффективного решения возникших трудностей.</a:t>
            </a:r>
            <a:endParaRPr lang="ru-RU" sz="2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 создании системы психолого-педагогической поддержки учащихся разных возрастных групп (ШСМ, психолого-педагогическая поддержка, психологическое консультирование и др.). </a:t>
            </a:r>
            <a:endParaRPr lang="ru-RU" sz="28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 разработке и проведении общешкольных и классных мероприятий, с целью формирования позитивного образа Я, коммуникативной компетентности, ценностного отношения к жизни и др. 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Первичная профилактика суицида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Работа специалистов с подростками и их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6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8030" y="609146"/>
            <a:ext cx="108572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Times New Roman" panose="02020603050405020304" pitchFamily="18" charset="0"/>
              </a:rPr>
              <a:t>	Первичная профилактика суицида осуществляется в отношении детей и подростков группы риска, имеющих в наличии три и более факторов суицидального риска. </a:t>
            </a:r>
          </a:p>
          <a:p>
            <a:pPr algn="just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Для этих детей и подростков необходимо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проведение </a:t>
            </a:r>
            <a:r>
              <a:rPr lang="ru-RU" sz="28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более подробного диагностического </a:t>
            </a:r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обследования. </a:t>
            </a:r>
          </a:p>
          <a:p>
            <a:pPr algn="just"/>
            <a:r>
              <a:rPr lang="ru-RU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	Работа </a:t>
            </a:r>
            <a:r>
              <a:rPr lang="ru-RU" sz="28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 семьей подростка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, попавшего в трудную жизненную ситуацию или испытывающего кризисное состояние, должна носить комплексный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характер. Необходимо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разделить ответственность (на консилиуме) со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специалистами сопровождения, педагогами, медиками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12491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225" y="0"/>
            <a:ext cx="9601200" cy="9432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специалистов сопровождения на этапе первичной профилактики суицида.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2644" y="1068404"/>
            <a:ext cx="11396311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Включить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подростков группы риска в индивидуальные и групповые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занятия с целью снижения эмоционального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напряжения,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реабилитации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коммуникативной компетентности,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реабилитации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образа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Я и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др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. </a:t>
            </a:r>
          </a:p>
          <a:p>
            <a:pPr marL="342900" indent="-342900" algn="just"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</a:rPr>
              <a:t>Разработать памятки для родителей и педагогов (как распознать острое кризисное состояние у ребенка и что с этим делать).</a:t>
            </a:r>
          </a:p>
          <a:p>
            <a:pPr lvl="0" algn="just">
              <a:spcAft>
                <a:spcPts val="1000"/>
              </a:spcAft>
              <a:tabLst>
                <a:tab pos="457200" algn="l"/>
              </a:tabLst>
            </a:pP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itka Subheading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3.Организовать встречи родителей с другими специалистами.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itka Subheading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Вторичная профилактика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Работа специалистов с подростками и их родителями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8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340</TotalTime>
  <Words>581</Words>
  <Application>Microsoft Office PowerPoint</Application>
  <PresentationFormat>Широкоэкранный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Franklin Gothic Book</vt:lpstr>
      <vt:lpstr>Georgia</vt:lpstr>
      <vt:lpstr>Sitka Subheading</vt:lpstr>
      <vt:lpstr>Times New Roman</vt:lpstr>
      <vt:lpstr>Wingdings</vt:lpstr>
      <vt:lpstr>Crop</vt:lpstr>
      <vt:lpstr>Роль специалистов сопровождения в профилактике суицидального поведения несовершеннолетних</vt:lpstr>
      <vt:lpstr>общая профилактика </vt:lpstr>
      <vt:lpstr>АДАПТАЦИЯ</vt:lpstr>
      <vt:lpstr>Уровни адаптации</vt:lpstr>
      <vt:lpstr>Задачи специалистов сопровождения на этапе общей профилактики суицида</vt:lpstr>
      <vt:lpstr>Первичная профилактика суицида</vt:lpstr>
      <vt:lpstr>Презентация PowerPoint</vt:lpstr>
      <vt:lpstr> Задачи специалистов сопровождения на этапе первичной профилактики суицида. </vt:lpstr>
      <vt:lpstr>Вторичная профилактика </vt:lpstr>
      <vt:lpstr>Презентация PowerPoint</vt:lpstr>
      <vt:lpstr>Третичная профилактика </vt:lpstr>
      <vt:lpstr>Презентация PowerPoint</vt:lpstr>
      <vt:lpstr>Правила работы с подростками, друг или подруга которых совершили самоубийство (Э. Гроллман). </vt:lpstr>
      <vt:lpstr>Основная задача профилактики суицида среди детей и подростков — это раннее выявление суицидальных факторов и их устранение, ибо…</vt:lpstr>
      <vt:lpstr>ПОЛЕЗНЫЕ ССЫЛКИ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25</cp:revision>
  <dcterms:created xsi:type="dcterms:W3CDTF">2019-10-17T17:57:17Z</dcterms:created>
  <dcterms:modified xsi:type="dcterms:W3CDTF">2019-10-18T04:50:33Z</dcterms:modified>
</cp:coreProperties>
</file>