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57" r:id="rId4"/>
    <p:sldId id="264" r:id="rId5"/>
    <p:sldId id="265" r:id="rId6"/>
    <p:sldId id="262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6D"/>
    <a:srgbClr val="000066"/>
    <a:srgbClr val="00CC00"/>
    <a:srgbClr val="16EE1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33" autoAdjust="0"/>
  </p:normalViewPr>
  <p:slideViewPr>
    <p:cSldViewPr>
      <p:cViewPr>
        <p:scale>
          <a:sx n="66" d="100"/>
          <a:sy n="66" d="100"/>
        </p:scale>
        <p:origin x="-128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7363456791054E-2"/>
          <c:y val="9.7063637706740882E-2"/>
          <c:w val="0.57554598453279204"/>
          <c:h val="0.820685753831559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8843546573921165E-2"/>
                  <c:y val="-3.5014735270561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58358110869037E-2"/>
                  <c:y val="-0.10114285825369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259475877444875E-4"/>
                  <c:y val="-1.1989028249729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Водь</c:v>
                </c:pt>
                <c:pt idx="1">
                  <c:v>Ингерманландские финны</c:v>
                </c:pt>
                <c:pt idx="2">
                  <c:v>Тихвинские карелы</c:v>
                </c:pt>
                <c:pt idx="3">
                  <c:v>не знакомы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0.22</c:v>
                </c:pt>
                <c:pt idx="1">
                  <c:v>0.18</c:v>
                </c:pt>
                <c:pt idx="2">
                  <c:v>0.04</c:v>
                </c:pt>
                <c:pt idx="3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2000" b="1">
          <a:solidFill>
            <a:srgbClr val="000066"/>
          </a:solidFill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A7C9D-1F73-43BA-BA4B-2053FA530CF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39F4-3CFB-42DC-B04A-989128455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7;&#1087;&#1089;&#1099;.pptx" TargetMode="External"/><Relationship Id="rId7" Type="http://schemas.openxmlformats.org/officeDocument/2006/relationships/hyperlink" Target="&#1080;&#1078;&#1086;&#1088;&#1099;.ppt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95;&#1072;&#1081;.wmv" TargetMode="External"/><Relationship Id="rId5" Type="http://schemas.openxmlformats.org/officeDocument/2006/relationships/hyperlink" Target="&#1048;&#1085;&#1075;&#1077;&#1088;&#1084;&#1072;&#1085;&#1083;&#1072;&#1085;&#1076;&#1094;&#1099;..pptx" TargetMode="External"/><Relationship Id="rId4" Type="http://schemas.openxmlformats.org/officeDocument/2006/relationships/hyperlink" Target="&#1082;&#1072;&#1088;&#1077;&#1083;&#1099;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arta (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268760"/>
            <a:ext cx="7687394" cy="50029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«Малая родина,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тот уголок,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ближе которого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нет»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95936" y="5445224"/>
            <a:ext cx="4248472" cy="108012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Мира не узнаешь, </a:t>
            </a:r>
          </a:p>
          <a:p>
            <a:pPr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не зная края своего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1008112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Что может быть милей бесценного родного края?</a:t>
            </a:r>
          </a:p>
          <a:p>
            <a:pPr algn="ctr">
              <a:buNone/>
            </a:pPr>
            <a:r>
              <a:rPr lang="ru-RU" sz="2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                                                                                                                                                  </a:t>
            </a:r>
          </a:p>
          <a:p>
            <a:pPr algn="ctr">
              <a:buNone/>
            </a:pPr>
            <a:r>
              <a:rPr lang="ru-RU" sz="22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                                                                  Н. Языков</a:t>
            </a:r>
          </a:p>
          <a:p>
            <a:pPr algn="ctr"/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Рисунок 4" descr="hpoU6SzwEj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7"/>
            <a:ext cx="7707811" cy="5136533"/>
          </a:xfrm>
          <a:prstGeom prst="rect">
            <a:avLst/>
          </a:prstGeom>
        </p:spPr>
      </p:pic>
      <p:pic>
        <p:nvPicPr>
          <p:cNvPr id="6" name="Рисунок 5" descr="AloLsA-N9bM.jpg"/>
          <p:cNvPicPr>
            <a:picLocks noChangeAspect="1"/>
          </p:cNvPicPr>
          <p:nvPr/>
        </p:nvPicPr>
        <p:blipFill>
          <a:blip r:embed="rId4" cstate="print"/>
          <a:srcRect t="3078" b="8871"/>
          <a:stretch>
            <a:fillRect/>
          </a:stretch>
        </p:blipFill>
        <p:spPr>
          <a:xfrm>
            <a:off x="646534" y="1340768"/>
            <a:ext cx="7741889" cy="5112568"/>
          </a:xfrm>
          <a:prstGeom prst="rect">
            <a:avLst/>
          </a:prstGeom>
        </p:spPr>
      </p:pic>
      <p:pic>
        <p:nvPicPr>
          <p:cNvPr id="7" name="Рисунок 6" descr="ldUv20HG1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340768"/>
            <a:ext cx="7704856" cy="5140584"/>
          </a:xfrm>
          <a:prstGeom prst="rect">
            <a:avLst/>
          </a:prstGeom>
        </p:spPr>
      </p:pic>
      <p:pic>
        <p:nvPicPr>
          <p:cNvPr id="9" name="Рисунок 8" descr="9ctRMvvEyc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268816"/>
            <a:ext cx="7813541" cy="5206993"/>
          </a:xfrm>
          <a:prstGeom prst="rect">
            <a:avLst/>
          </a:prstGeom>
        </p:spPr>
      </p:pic>
      <p:pic>
        <p:nvPicPr>
          <p:cNvPr id="11" name="Рисунок 10" descr="MAdb9m9lNZ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220774"/>
            <a:ext cx="7848872" cy="5230538"/>
          </a:xfrm>
          <a:prstGeom prst="rect">
            <a:avLst/>
          </a:prstGeom>
        </p:spPr>
      </p:pic>
      <p:pic>
        <p:nvPicPr>
          <p:cNvPr id="12" name="Рисунок 11" descr="jg0sI5qbe1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1196752"/>
            <a:ext cx="7920880" cy="52723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b="6699"/>
          <a:stretch/>
        </p:blipFill>
        <p:spPr>
          <a:xfrm>
            <a:off x="611560" y="1196752"/>
            <a:ext cx="7957786" cy="54006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ussia-map-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1179332"/>
            <a:ext cx="8612904" cy="5348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3" name="Группа 32"/>
          <p:cNvGrpSpPr/>
          <p:nvPr/>
        </p:nvGrpSpPr>
        <p:grpSpPr>
          <a:xfrm>
            <a:off x="251520" y="2996952"/>
            <a:ext cx="8064896" cy="3456384"/>
            <a:chOff x="539552" y="2348880"/>
            <a:chExt cx="7776864" cy="3312368"/>
          </a:xfrm>
        </p:grpSpPr>
        <p:sp>
          <p:nvSpPr>
            <p:cNvPr id="8" name="5-конечная звезда 7"/>
            <p:cNvSpPr/>
            <p:nvPr/>
          </p:nvSpPr>
          <p:spPr>
            <a:xfrm>
              <a:off x="2483768" y="3789040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9" name="5-конечная звезда 8"/>
            <p:cNvSpPr/>
            <p:nvPr/>
          </p:nvSpPr>
          <p:spPr>
            <a:xfrm>
              <a:off x="5940152" y="4581128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" name="5-конечная звезда 10"/>
            <p:cNvSpPr/>
            <p:nvPr/>
          </p:nvSpPr>
          <p:spPr>
            <a:xfrm>
              <a:off x="2483768" y="5085184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5-конечная звезда 11"/>
            <p:cNvSpPr/>
            <p:nvPr/>
          </p:nvSpPr>
          <p:spPr>
            <a:xfrm>
              <a:off x="2051720" y="4437112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3" name="5-конечная звезда 12"/>
            <p:cNvSpPr/>
            <p:nvPr/>
          </p:nvSpPr>
          <p:spPr>
            <a:xfrm>
              <a:off x="4139952" y="4437112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4" name="5-конечная звезда 13"/>
            <p:cNvSpPr/>
            <p:nvPr/>
          </p:nvSpPr>
          <p:spPr>
            <a:xfrm>
              <a:off x="2195736" y="4221088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5-конечная звезда 14"/>
            <p:cNvSpPr/>
            <p:nvPr/>
          </p:nvSpPr>
          <p:spPr>
            <a:xfrm>
              <a:off x="827584" y="3140968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6" name="5-конечная звезда 15"/>
            <p:cNvSpPr/>
            <p:nvPr/>
          </p:nvSpPr>
          <p:spPr>
            <a:xfrm>
              <a:off x="2339752" y="3140968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7" name="5-конечная звезда 16"/>
            <p:cNvSpPr/>
            <p:nvPr/>
          </p:nvSpPr>
          <p:spPr>
            <a:xfrm>
              <a:off x="611560" y="3068960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8" name="5-конечная звезда 17"/>
            <p:cNvSpPr/>
            <p:nvPr/>
          </p:nvSpPr>
          <p:spPr>
            <a:xfrm>
              <a:off x="1547664" y="2348880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9" name="5-конечная звезда 18"/>
            <p:cNvSpPr/>
            <p:nvPr/>
          </p:nvSpPr>
          <p:spPr>
            <a:xfrm>
              <a:off x="1331640" y="3861048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0" name="5-конечная звезда 19"/>
            <p:cNvSpPr/>
            <p:nvPr/>
          </p:nvSpPr>
          <p:spPr>
            <a:xfrm>
              <a:off x="1547664" y="3573016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1" name="5-конечная звезда 20"/>
            <p:cNvSpPr/>
            <p:nvPr/>
          </p:nvSpPr>
          <p:spPr>
            <a:xfrm>
              <a:off x="539552" y="3573016"/>
              <a:ext cx="144016" cy="144016"/>
            </a:xfrm>
            <a:prstGeom prst="star5">
              <a:avLst>
                <a:gd name="adj" fmla="val 12459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2" name="5-конечная звезда 21"/>
            <p:cNvSpPr/>
            <p:nvPr/>
          </p:nvSpPr>
          <p:spPr>
            <a:xfrm>
              <a:off x="755576" y="5085184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3" name="5-конечная звезда 22"/>
            <p:cNvSpPr/>
            <p:nvPr/>
          </p:nvSpPr>
          <p:spPr>
            <a:xfrm>
              <a:off x="2051720" y="3789040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4" name="5-конечная звезда 23"/>
            <p:cNvSpPr/>
            <p:nvPr/>
          </p:nvSpPr>
          <p:spPr>
            <a:xfrm>
              <a:off x="827584" y="4221088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5" name="5-конечная звезда 24"/>
            <p:cNvSpPr/>
            <p:nvPr/>
          </p:nvSpPr>
          <p:spPr>
            <a:xfrm>
              <a:off x="971600" y="3284984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6" name="5-конечная звезда 25"/>
            <p:cNvSpPr/>
            <p:nvPr/>
          </p:nvSpPr>
          <p:spPr>
            <a:xfrm>
              <a:off x="1835696" y="3068960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7" name="5-конечная звезда 26"/>
            <p:cNvSpPr/>
            <p:nvPr/>
          </p:nvSpPr>
          <p:spPr>
            <a:xfrm>
              <a:off x="7668344" y="4797152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8" name="5-конечная звезда 27"/>
            <p:cNvSpPr/>
            <p:nvPr/>
          </p:nvSpPr>
          <p:spPr>
            <a:xfrm>
              <a:off x="1403648" y="3068960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9" name="5-конечная звезда 28"/>
            <p:cNvSpPr/>
            <p:nvPr/>
          </p:nvSpPr>
          <p:spPr>
            <a:xfrm>
              <a:off x="2411760" y="3573016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0" name="5-конечная звезда 29"/>
            <p:cNvSpPr/>
            <p:nvPr/>
          </p:nvSpPr>
          <p:spPr>
            <a:xfrm>
              <a:off x="1187624" y="2564904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4139952" y="5517232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2" name="5-конечная звезда 31"/>
            <p:cNvSpPr/>
            <p:nvPr/>
          </p:nvSpPr>
          <p:spPr>
            <a:xfrm>
              <a:off x="8172400" y="2564904"/>
              <a:ext cx="144016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94790" y="364370"/>
            <a:ext cx="831189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«Собрали с Союза по сосенке и организовали Сосновый Бор»</a:t>
            </a:r>
            <a:endParaRPr lang="ru-RU" sz="2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21328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Знакомы ли тебе какие-нибудь традиции, обряды, верования коренных народов Ленинградской области?</a:t>
            </a:r>
            <a:endParaRPr lang="ru-RU" sz="28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86000" y="2056279"/>
          <a:ext cx="4572000" cy="274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97729873"/>
              </p:ext>
            </p:extLst>
          </p:nvPr>
        </p:nvGraphicFramePr>
        <p:xfrm>
          <a:off x="323528" y="1713880"/>
          <a:ext cx="8496944" cy="514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9096D"/>
                </a:solidFill>
              </a:rPr>
              <a:t>Цель: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97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09096D"/>
                </a:solidFill>
              </a:rPr>
              <a:t>расширить знания учащихся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9096D"/>
                </a:solidFill>
              </a:rPr>
              <a:t>о коренных народностях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9096D"/>
                </a:solidFill>
              </a:rPr>
              <a:t>ленинградской области,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9096D"/>
                </a:solidFill>
              </a:rPr>
              <a:t>познакомить с их культурой,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9096D"/>
                </a:solidFill>
              </a:rPr>
              <a:t>традициями, обрядами, воспитать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9096D"/>
                </a:solidFill>
              </a:rPr>
              <a:t>чувства любви и гордости за свою малую родину.</a:t>
            </a:r>
            <a:endParaRPr lang="ru-RU" sz="4000" dirty="0" smtClean="0">
              <a:solidFill>
                <a:srgbClr val="09096D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>
            <a:hlinkClick r:id="rId3" action="ppaction://hlinkpres?slideindex=1&amp;slidetitle="/>
          </p:cNvPr>
          <p:cNvSpPr/>
          <p:nvPr/>
        </p:nvSpPr>
        <p:spPr>
          <a:xfrm>
            <a:off x="5220072" y="2924944"/>
            <a:ext cx="914400" cy="55436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Вепсы</a:t>
            </a:r>
          </a:p>
        </p:txBody>
      </p:sp>
      <p:sp>
        <p:nvSpPr>
          <p:cNvPr id="6" name="Волна 5">
            <a:hlinkClick r:id="rId4" action="ppaction://hlinkpres?slideindex=1&amp;slidetitle="/>
          </p:cNvPr>
          <p:cNvSpPr/>
          <p:nvPr/>
        </p:nvSpPr>
        <p:spPr>
          <a:xfrm>
            <a:off x="7164288" y="4077072"/>
            <a:ext cx="1296144" cy="842392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</a:rPr>
              <a:t>Тихвинские </a:t>
            </a:r>
          </a:p>
          <a:p>
            <a:pPr algn="ctr"/>
            <a:r>
              <a:rPr lang="ru-RU" sz="1600" b="1" dirty="0" smtClean="0">
                <a:solidFill>
                  <a:srgbClr val="990000"/>
                </a:solidFill>
              </a:rPr>
              <a:t>карелы</a:t>
            </a:r>
          </a:p>
        </p:txBody>
      </p:sp>
      <p:sp>
        <p:nvSpPr>
          <p:cNvPr id="7" name="Волна 6">
            <a:hlinkClick r:id="rId5" action="ppaction://hlinkpres?slideindex=1&amp;slidetitle="/>
          </p:cNvPr>
          <p:cNvSpPr/>
          <p:nvPr/>
        </p:nvSpPr>
        <p:spPr>
          <a:xfrm>
            <a:off x="3275856" y="4221088"/>
            <a:ext cx="1944216" cy="698376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990000"/>
                </a:solidFill>
              </a:rPr>
              <a:t>Ингерманландские</a:t>
            </a:r>
            <a:endParaRPr lang="ru-RU" sz="1600" b="1" dirty="0" smtClean="0">
              <a:solidFill>
                <a:srgbClr val="99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990000"/>
                </a:solidFill>
              </a:rPr>
              <a:t>финны</a:t>
            </a:r>
          </a:p>
        </p:txBody>
      </p:sp>
      <p:sp>
        <p:nvSpPr>
          <p:cNvPr id="8" name="Волна 7">
            <a:hlinkClick r:id="rId6" action="ppaction://hlinkfile"/>
          </p:cNvPr>
          <p:cNvSpPr/>
          <p:nvPr/>
        </p:nvSpPr>
        <p:spPr>
          <a:xfrm>
            <a:off x="539552" y="5301208"/>
            <a:ext cx="914400" cy="55436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990000"/>
                </a:solidFill>
              </a:rPr>
              <a:t>Водь</a:t>
            </a:r>
            <a:endParaRPr lang="ru-RU" b="1" dirty="0" smtClean="0">
              <a:solidFill>
                <a:srgbClr val="990000"/>
              </a:solidFill>
            </a:endParaRPr>
          </a:p>
        </p:txBody>
      </p:sp>
      <p:sp>
        <p:nvSpPr>
          <p:cNvPr id="9" name="Волна 8">
            <a:hlinkClick r:id="rId7" action="ppaction://hlinkpres?slideindex=1&amp;slidetitle="/>
          </p:cNvPr>
          <p:cNvSpPr/>
          <p:nvPr/>
        </p:nvSpPr>
        <p:spPr>
          <a:xfrm>
            <a:off x="1979712" y="3861048"/>
            <a:ext cx="914400" cy="55436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</a:rPr>
              <a:t>Ижоры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9_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68" y="3695328"/>
            <a:ext cx="2438400" cy="2234184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15516" y="2251350"/>
            <a:ext cx="1872208" cy="698376"/>
          </a:xfrm>
          <a:prstGeom prst="wedgeRoundRectCallout">
            <a:avLst>
              <a:gd name="adj1" fmla="val 7405"/>
              <a:gd name="adj2" fmla="val 17655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Ижоры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169 чел.</a:t>
            </a: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pic>
        <p:nvPicPr>
          <p:cNvPr id="8" name="Рисунок 7" descr="8_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1000" y="908720"/>
            <a:ext cx="2836924" cy="2386562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51794" y="1011583"/>
            <a:ext cx="2376264" cy="914400"/>
          </a:xfrm>
          <a:prstGeom prst="wedgeRoundRectCallout">
            <a:avLst>
              <a:gd name="adj1" fmla="val 69520"/>
              <a:gd name="adj2" fmla="val 1606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0066"/>
              </a:solidFill>
            </a:endParaRPr>
          </a:p>
          <a:p>
            <a:pPr algn="ctr"/>
            <a:endParaRPr lang="ru-RU" b="1" dirty="0" smtClean="0">
              <a:solidFill>
                <a:srgbClr val="000066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000066"/>
                </a:solidFill>
              </a:rPr>
              <a:t>Ингерманландские</a:t>
            </a:r>
            <a:r>
              <a:rPr lang="ru-RU" b="1" dirty="0" smtClean="0">
                <a:solidFill>
                  <a:srgbClr val="000066"/>
                </a:solidFill>
              </a:rPr>
              <a:t> финны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4 366 чел.</a:t>
            </a:r>
          </a:p>
          <a:p>
            <a:pPr algn="ctr"/>
            <a:endParaRPr lang="ru-RU" b="1" dirty="0" smtClean="0">
              <a:solidFill>
                <a:srgbClr val="000066"/>
              </a:solidFill>
            </a:endParaRPr>
          </a:p>
          <a:p>
            <a:pPr algn="ctr"/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11" name="Рисунок 10" descr="original (3)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908720"/>
            <a:ext cx="2027302" cy="2592288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7391953" y="908720"/>
            <a:ext cx="1438954" cy="770384"/>
          </a:xfrm>
          <a:prstGeom prst="wedgeRoundRectCallout">
            <a:avLst>
              <a:gd name="adj1" fmla="val -61566"/>
              <a:gd name="adj2" fmla="val 6443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Вепсы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1380 чел.</a:t>
            </a: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467294" y="3192052"/>
            <a:ext cx="1512168" cy="745602"/>
          </a:xfrm>
          <a:prstGeom prst="wedgeRoundRectCallout">
            <a:avLst>
              <a:gd name="adj1" fmla="val -10759"/>
              <a:gd name="adj2" fmla="val 10472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endParaRPr lang="ru-RU" sz="2000" b="1" dirty="0">
              <a:solidFill>
                <a:srgbClr val="000066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000066"/>
                </a:solidFill>
              </a:rPr>
              <a:t>Водь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33 чел.</a:t>
            </a:r>
          </a:p>
          <a:p>
            <a:pPr algn="ctr"/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pic>
        <p:nvPicPr>
          <p:cNvPr id="15" name="Рисунок 14" descr="9_devochki_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8272" y="3911352"/>
            <a:ext cx="2259919" cy="2627156"/>
          </a:xfrm>
          <a:prstGeom prst="rect">
            <a:avLst/>
          </a:prstGeom>
        </p:spPr>
      </p:pic>
      <p:pic>
        <p:nvPicPr>
          <p:cNvPr id="16" name="Рисунок 15" descr="1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080" y="3598006"/>
            <a:ext cx="3305196" cy="2940502"/>
          </a:xfrm>
          <a:prstGeom prst="rect">
            <a:avLst/>
          </a:prstGeom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7220857" y="2949726"/>
            <a:ext cx="1781145" cy="914400"/>
          </a:xfrm>
          <a:prstGeom prst="wedgeRoundRectCallout">
            <a:avLst>
              <a:gd name="adj1" fmla="val -54014"/>
              <a:gd name="adj2" fmla="val 8092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Тихвинские карелы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</a:rPr>
              <a:t>400 чел.</a:t>
            </a:r>
          </a:p>
          <a:p>
            <a:pPr algn="ctr"/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6885" y="216182"/>
            <a:ext cx="511922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Численность на 2010 год</a:t>
            </a:r>
            <a:endParaRPr lang="ru-RU" sz="36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«Край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родной — как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anose="02000600000000000000" pitchFamily="2" charset="0"/>
              </a:rPr>
              <a:t>земляничка»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538468" cy="510103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9"/>
            <a:ext cx="7536245" cy="50970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5" y="1340770"/>
            <a:ext cx="7754069" cy="5117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4" y="1340769"/>
            <a:ext cx="7754069" cy="51176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2" y="1298927"/>
            <a:ext cx="7721351" cy="51807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4"/>
          <a:stretch/>
        </p:blipFill>
        <p:spPr>
          <a:xfrm>
            <a:off x="683568" y="882288"/>
            <a:ext cx="8148025" cy="57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59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125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«Малая родина, тот уголок, ближе которого нет»</vt:lpstr>
      <vt:lpstr>Презентация PowerPoint</vt:lpstr>
      <vt:lpstr>Презентация PowerPoint</vt:lpstr>
      <vt:lpstr>Знакомы ли тебе какие-нибудь традиции, обряды, верования коренных народов Ленинградской области?</vt:lpstr>
      <vt:lpstr>Цель: </vt:lpstr>
      <vt:lpstr>Презентация PowerPoint</vt:lpstr>
      <vt:lpstr>Презентация PowerPoint</vt:lpstr>
      <vt:lpstr>«Край родной — как земляничка»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K309-2</cp:lastModifiedBy>
  <cp:revision>50</cp:revision>
  <dcterms:created xsi:type="dcterms:W3CDTF">2017-02-12T13:12:28Z</dcterms:created>
  <dcterms:modified xsi:type="dcterms:W3CDTF">2017-02-16T07:18:42Z</dcterms:modified>
</cp:coreProperties>
</file>