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300" r:id="rId3"/>
    <p:sldId id="284" r:id="rId4"/>
    <p:sldId id="285" r:id="rId5"/>
    <p:sldId id="288" r:id="rId6"/>
    <p:sldId id="289" r:id="rId7"/>
    <p:sldId id="287" r:id="rId8"/>
    <p:sldId id="291" r:id="rId9"/>
    <p:sldId id="286" r:id="rId10"/>
    <p:sldId id="290" r:id="rId11"/>
    <p:sldId id="293" r:id="rId12"/>
    <p:sldId id="294" r:id="rId13"/>
    <p:sldId id="295" r:id="rId14"/>
    <p:sldId id="297" r:id="rId15"/>
    <p:sldId id="296" r:id="rId16"/>
    <p:sldId id="292" r:id="rId17"/>
    <p:sldId id="298" r:id="rId18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86" autoAdjust="0"/>
  </p:normalViewPr>
  <p:slideViewPr>
    <p:cSldViewPr>
      <p:cViewPr>
        <p:scale>
          <a:sx n="100" d="100"/>
          <a:sy n="100" d="100"/>
        </p:scale>
        <p:origin x="-7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4D23-A2CA-4C3F-AD4B-C1038FCDBA7F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00FE-6A46-45BD-A368-F22E185A5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4D23-A2CA-4C3F-AD4B-C1038FCDBA7F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00FE-6A46-45BD-A368-F22E185A5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4D23-A2CA-4C3F-AD4B-C1038FCDBA7F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00FE-6A46-45BD-A368-F22E185A5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4D23-A2CA-4C3F-AD4B-C1038FCDBA7F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00FE-6A46-45BD-A368-F22E185A5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4D23-A2CA-4C3F-AD4B-C1038FCDBA7F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00FE-6A46-45BD-A368-F22E185A5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4D23-A2CA-4C3F-AD4B-C1038FCDBA7F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00FE-6A46-45BD-A368-F22E185A5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4D23-A2CA-4C3F-AD4B-C1038FCDBA7F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00FE-6A46-45BD-A368-F22E185A5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4D23-A2CA-4C3F-AD4B-C1038FCDBA7F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00FE-6A46-45BD-A368-F22E185A5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4D23-A2CA-4C3F-AD4B-C1038FCDBA7F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00FE-6A46-45BD-A368-F22E185A5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4D23-A2CA-4C3F-AD4B-C1038FCDBA7F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00FE-6A46-45BD-A368-F22E185A5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4D23-A2CA-4C3F-AD4B-C1038FCDBA7F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400FE-6A46-45BD-A368-F22E185A5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54D23-A2CA-4C3F-AD4B-C1038FCDBA7F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400FE-6A46-45BD-A368-F22E185A5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950a39f025f6715cab9ad43e220a791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1124744"/>
            <a:ext cx="74160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«Первый раз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 в первый класс»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3789040"/>
            <a:ext cx="8094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Родительское собрание в 1 </a:t>
            </a:r>
            <a:r>
              <a:rPr lang="ru-RU" sz="2800" dirty="0" smtClean="0">
                <a:solidFill>
                  <a:srgbClr val="0070C0"/>
                </a:solidFill>
              </a:rPr>
              <a:t>классе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950a39f025f6715cab9ad43e220a791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55776" y="764704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Цветные карандаши</a:t>
            </a:r>
            <a:r>
              <a:rPr lang="ru-RU" sz="3600" b="1" dirty="0" smtClean="0">
                <a:solidFill>
                  <a:srgbClr val="00B0F0"/>
                </a:solidFill>
              </a:rPr>
              <a:t> </a:t>
            </a:r>
            <a:endParaRPr lang="ru-RU" sz="3600" dirty="0"/>
          </a:p>
        </p:txBody>
      </p:sp>
      <p:pic>
        <p:nvPicPr>
          <p:cNvPr id="6" name="Рисунок 5" descr="ed00acf0af3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340768"/>
            <a:ext cx="3240360" cy="4608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9952" y="1412776"/>
            <a:ext cx="41764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 начальных классах </a:t>
            </a: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карандаши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требуются почти на каждом уроке. Проверьте, все ли карандаши целы, особенно часто используемые цвета: </a:t>
            </a:r>
            <a:r>
              <a:rPr lang="ru-RU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зелёный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синий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чтобы ребёнку не пришлось их точить в самый ответственный момент урока.</a:t>
            </a:r>
          </a:p>
          <a:p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950a39f025f6715cab9ad43e220a791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764704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Линейка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340769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Первокласснику достаточно обычной линейки длиной до 20 см.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40060-1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420888"/>
            <a:ext cx="6912768" cy="360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950a39f025f6715cab9ad43e220a791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66" y="0"/>
            <a:ext cx="911533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3768" y="764704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Счетные палочки</a:t>
            </a:r>
            <a:endParaRPr lang="ru-RU" sz="3200" dirty="0"/>
          </a:p>
        </p:txBody>
      </p:sp>
      <p:pic>
        <p:nvPicPr>
          <p:cNvPr id="6" name="Рисунок 5" descr="b96f057857df226c62c90f7eca69ea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988840"/>
            <a:ext cx="2847589" cy="20360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584" y="1268760"/>
            <a:ext cx="60304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первом классе изучается счёт в пределах 20, поэтому вам понадобится 20 палочек, собранных резинкой в два пучка по 10 штук. </a:t>
            </a:r>
          </a:p>
          <a:p>
            <a:pPr lvl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Резинка должна </a:t>
            </a:r>
          </a:p>
          <a:p>
            <a:pPr lvl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достаточно легко сниматься,</a:t>
            </a:r>
          </a:p>
          <a:p>
            <a:pPr lvl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 в то же время прочно </a:t>
            </a:r>
          </a:p>
          <a:p>
            <a:pPr lvl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держать палочки в пучке. </a:t>
            </a:r>
          </a:p>
          <a:p>
            <a:pPr lvl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связывайте палочки</a:t>
            </a:r>
          </a:p>
          <a:p>
            <a:pPr lvl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ниткой или тесьмой, </a:t>
            </a:r>
          </a:p>
          <a:p>
            <a:pPr lvl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ведь ребенку будет трудно </a:t>
            </a:r>
          </a:p>
          <a:p>
            <a:pPr lvl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распутывать её на уроке,</a:t>
            </a:r>
          </a:p>
          <a:p>
            <a:pPr lvl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 и времени это займёт </a:t>
            </a:r>
          </a:p>
          <a:p>
            <a:pPr lvl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достаточно, чтобы </a:t>
            </a:r>
          </a:p>
          <a:p>
            <a:pPr lvl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пропустить что-то важное.</a:t>
            </a:r>
          </a:p>
          <a:p>
            <a:pPr lvl="1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Веер цифр до 20.</a:t>
            </a:r>
            <a:endParaRPr lang="ru-RU" sz="2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www.niceprice62.ru/uploads/cache/data/shop/4106/1807942_1-150x150.jpg"/>
          <p:cNvPicPr>
            <a:picLocks noChangeAspect="1" noChangeArrowheads="1"/>
          </p:cNvPicPr>
          <p:nvPr/>
        </p:nvPicPr>
        <p:blipFill>
          <a:blip r:embed="rId4" cstate="print"/>
          <a:srcRect t="10080" b="19361"/>
          <a:stretch>
            <a:fillRect/>
          </a:stretch>
        </p:blipFill>
        <p:spPr bwMode="auto">
          <a:xfrm>
            <a:off x="5148064" y="4221088"/>
            <a:ext cx="2808312" cy="1981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950a39f025f6715cab9ad43e220a791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66" y="0"/>
            <a:ext cx="911533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692696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Изобразительное искусство</a:t>
            </a:r>
            <a:endParaRPr lang="ru-RU" sz="28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31683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27584" y="1268760"/>
            <a:ext cx="76328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>
              <a:buNone/>
            </a:pPr>
            <a:endParaRPr lang="ru-RU" sz="2000" dirty="0" smtClean="0"/>
          </a:p>
          <a:p>
            <a:pPr lvl="8">
              <a:buNone/>
            </a:pPr>
            <a:r>
              <a:rPr lang="ru-RU" sz="2000" dirty="0" smtClean="0"/>
              <a:t>Альбомные листы,</a:t>
            </a:r>
          </a:p>
          <a:p>
            <a:pPr lvl="8">
              <a:buNone/>
            </a:pPr>
            <a:r>
              <a:rPr lang="ru-RU" sz="2000" dirty="0" smtClean="0"/>
              <a:t>краски «Гуашь»,</a:t>
            </a:r>
          </a:p>
          <a:p>
            <a:pPr lvl="8">
              <a:buNone/>
            </a:pPr>
            <a:r>
              <a:rPr lang="ru-RU" sz="2000" dirty="0" smtClean="0"/>
              <a:t>набор </a:t>
            </a:r>
            <a:r>
              <a:rPr lang="ru-RU" sz="2000" smtClean="0"/>
              <a:t>кисточек </a:t>
            </a:r>
            <a:endParaRPr lang="ru-RU" sz="2000" dirty="0" smtClean="0"/>
          </a:p>
          <a:p>
            <a:pPr lvl="8">
              <a:buNone/>
            </a:pPr>
            <a:r>
              <a:rPr lang="ru-RU" sz="2000" dirty="0" smtClean="0"/>
              <a:t>восковые мелки,</a:t>
            </a:r>
          </a:p>
          <a:p>
            <a:pPr lvl="8">
              <a:buNone/>
            </a:pPr>
            <a:r>
              <a:rPr lang="ru-RU" sz="2000" dirty="0" smtClean="0"/>
              <a:t>непроливайка,</a:t>
            </a:r>
          </a:p>
          <a:p>
            <a:pPr lvl="8">
              <a:buNone/>
            </a:pPr>
            <a:r>
              <a:rPr lang="ru-RU" sz="2000" dirty="0" smtClean="0"/>
              <a:t>фломастеры,</a:t>
            </a:r>
          </a:p>
          <a:p>
            <a:pPr lvl="8">
              <a:buNone/>
            </a:pPr>
            <a:r>
              <a:rPr lang="ru-RU" sz="2000" dirty="0" smtClean="0"/>
              <a:t>точилка для карандашей,</a:t>
            </a:r>
          </a:p>
          <a:p>
            <a:pPr lvl="8">
              <a:buNone/>
            </a:pPr>
            <a:r>
              <a:rPr lang="ru-RU" sz="2000" dirty="0" smtClean="0"/>
              <a:t>палитра,</a:t>
            </a:r>
          </a:p>
          <a:p>
            <a:pPr lvl="8">
              <a:buNone/>
            </a:pPr>
            <a:r>
              <a:rPr lang="ru-RU" sz="2000" dirty="0" smtClean="0"/>
              <a:t>цветные карандаши</a:t>
            </a:r>
          </a:p>
          <a:p>
            <a:pPr lvl="8">
              <a:buNone/>
            </a:pPr>
            <a:r>
              <a:rPr lang="ru-RU" sz="2000" dirty="0" smtClean="0"/>
              <a:t>клеенка 60*60</a:t>
            </a:r>
          </a:p>
          <a:p>
            <a:pPr lvl="8">
              <a:buNone/>
            </a:pPr>
            <a:r>
              <a:rPr lang="ru-RU" sz="2000" u="sng" dirty="0" smtClean="0"/>
              <a:t>ВСЕ принадлежности убираем в папку и подписываем</a:t>
            </a:r>
            <a:endParaRPr lang="ru-RU" sz="2000" u="sng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4562" t="13686" r="4201" b="15605"/>
          <a:stretch>
            <a:fillRect/>
          </a:stretch>
        </p:blipFill>
        <p:spPr bwMode="auto">
          <a:xfrm>
            <a:off x="1331640" y="3933056"/>
            <a:ext cx="28803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950a39f025f6715cab9ad43e220a791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620688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Технология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196750"/>
            <a:ext cx="770485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>
              <a:buNone/>
            </a:pPr>
            <a:endParaRPr lang="ru-RU" sz="2400" dirty="0" smtClean="0"/>
          </a:p>
          <a:p>
            <a:pPr lvl="8">
              <a:buNone/>
            </a:pPr>
            <a:r>
              <a:rPr lang="ru-RU" sz="2400" dirty="0" smtClean="0"/>
              <a:t> </a:t>
            </a:r>
            <a:r>
              <a:rPr lang="ru-RU" sz="2800" u="sng" dirty="0" smtClean="0"/>
              <a:t>Папка для уроков технологии</a:t>
            </a:r>
            <a:r>
              <a:rPr lang="ru-RU" sz="2800" dirty="0" smtClean="0"/>
              <a:t>,</a:t>
            </a:r>
          </a:p>
          <a:p>
            <a:pPr lvl="8">
              <a:buNone/>
            </a:pPr>
            <a:r>
              <a:rPr lang="ru-RU" sz="2800" dirty="0" smtClean="0"/>
              <a:t>цветная бумага и цветной картон,</a:t>
            </a:r>
          </a:p>
          <a:p>
            <a:pPr lvl="8">
              <a:buNone/>
            </a:pPr>
            <a:r>
              <a:rPr lang="ru-RU" sz="2800" dirty="0" smtClean="0"/>
              <a:t>белый картон, клей ПВА или  клей  карандаш, ножницы, салфетки влажные,  пластилин</a:t>
            </a:r>
            <a:endParaRPr lang="ru-RU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704" t="14814" r="7407" b="14815"/>
          <a:stretch>
            <a:fillRect/>
          </a:stretch>
        </p:blipFill>
        <p:spPr bwMode="auto">
          <a:xfrm>
            <a:off x="1115616" y="620688"/>
            <a:ext cx="2376264" cy="188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Children_s_Scisso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780928"/>
            <a:ext cx="2088232" cy="1476100"/>
          </a:xfrm>
          <a:prstGeom prst="rect">
            <a:avLst/>
          </a:prstGeom>
        </p:spPr>
      </p:pic>
      <p:pic>
        <p:nvPicPr>
          <p:cNvPr id="9" name="Рисунок 8" descr="1289986209_eaaed4ee031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4581128"/>
            <a:ext cx="1836847" cy="1484784"/>
          </a:xfrm>
          <a:prstGeom prst="rect">
            <a:avLst/>
          </a:prstGeom>
        </p:spPr>
      </p:pic>
      <p:pic>
        <p:nvPicPr>
          <p:cNvPr id="10" name="Рисунок 9" descr="1340.jpg"/>
          <p:cNvPicPr>
            <a:picLocks noChangeAspect="1"/>
          </p:cNvPicPr>
          <p:nvPr/>
        </p:nvPicPr>
        <p:blipFill>
          <a:blip r:embed="rId6" cstate="print"/>
          <a:srcRect l="28572" r="28571"/>
          <a:stretch>
            <a:fillRect/>
          </a:stretch>
        </p:blipFill>
        <p:spPr>
          <a:xfrm>
            <a:off x="7668344" y="4725144"/>
            <a:ext cx="864096" cy="1512168"/>
          </a:xfrm>
          <a:prstGeom prst="rect">
            <a:avLst/>
          </a:prstGeom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476672"/>
            <a:ext cx="1728192" cy="119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950a39f025f6715cab9ad43e220a791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40466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Школьная форма    </a:t>
            </a:r>
            <a:r>
              <a:rPr lang="ru-RU" sz="2000" dirty="0" smtClean="0">
                <a:solidFill>
                  <a:srgbClr val="FF0000"/>
                </a:solidFill>
              </a:rPr>
              <a:t>маг. «</a:t>
            </a:r>
            <a:r>
              <a:rPr lang="ru-RU" sz="2000" dirty="0" err="1" smtClean="0">
                <a:solidFill>
                  <a:srgbClr val="FF0000"/>
                </a:solidFill>
              </a:rPr>
              <a:t>Элком</a:t>
            </a:r>
            <a:r>
              <a:rPr lang="ru-RU" sz="2000" dirty="0" smtClean="0">
                <a:solidFill>
                  <a:srgbClr val="FF0000"/>
                </a:solidFill>
              </a:rPr>
              <a:t>» Сибирская д.9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Picture 10" descr="https://pp.userapi.com/c852236/v852236535/9c2bc/iKbn3DqBpH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2898388" cy="5321053"/>
          </a:xfrm>
          <a:prstGeom prst="rect">
            <a:avLst/>
          </a:prstGeom>
          <a:noFill/>
        </p:spPr>
      </p:pic>
      <p:pic>
        <p:nvPicPr>
          <p:cNvPr id="7" name="Picture 8" descr="https://pp.userapi.com/c845421/v845421127/18062e/Ik7c9SIQ8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980728"/>
            <a:ext cx="2973326" cy="5393061"/>
          </a:xfrm>
          <a:prstGeom prst="rect">
            <a:avLst/>
          </a:prstGeom>
          <a:noFill/>
        </p:spPr>
      </p:pic>
      <p:pic>
        <p:nvPicPr>
          <p:cNvPr id="8" name="Picture 6" descr="https://pp.userapi.com/c633725/v633725909/1327a/naBzFTnDFc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412776"/>
            <a:ext cx="1905000" cy="1905000"/>
          </a:xfrm>
          <a:prstGeom prst="rect">
            <a:avLst/>
          </a:prstGeom>
          <a:noFill/>
        </p:spPr>
      </p:pic>
      <p:pic>
        <p:nvPicPr>
          <p:cNvPr id="9" name="Picture 4" descr="https://pp.userapi.com/c633725/v633725909/1325a/aXlNSGu03U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3933056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950a39f025f6715cab9ad43e220a791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836712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Физическая культура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6" name="Picture 2" descr="https://www.advert-market.ru/images/catalog/gifts/6645.42_5_tif_1000x1000.jpg"/>
          <p:cNvPicPr>
            <a:picLocks noChangeAspect="1" noChangeArrowheads="1"/>
          </p:cNvPicPr>
          <p:nvPr/>
        </p:nvPicPr>
        <p:blipFill>
          <a:blip r:embed="rId3" cstate="print"/>
          <a:srcRect l="10256" t="5128" r="7692"/>
          <a:stretch>
            <a:fillRect/>
          </a:stretch>
        </p:blipFill>
        <p:spPr bwMode="auto">
          <a:xfrm>
            <a:off x="683568" y="3573016"/>
            <a:ext cx="2304256" cy="266429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140968"/>
            <a:ext cx="3084934" cy="308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 t="27715" b="34177"/>
          <a:stretch>
            <a:fillRect/>
          </a:stretch>
        </p:blipFill>
        <p:spPr bwMode="auto">
          <a:xfrm>
            <a:off x="5220072" y="1628800"/>
            <a:ext cx="207854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755576" y="1412776"/>
            <a:ext cx="6102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Спортивный костюм,</a:t>
            </a:r>
          </a:p>
          <a:p>
            <a:r>
              <a:rPr lang="ru-RU" sz="2800" dirty="0" smtClean="0"/>
              <a:t>футболка</a:t>
            </a:r>
          </a:p>
          <a:p>
            <a:r>
              <a:rPr lang="ru-RU" sz="2800" dirty="0" smtClean="0"/>
              <a:t>спортивная обувь,</a:t>
            </a:r>
          </a:p>
          <a:p>
            <a:r>
              <a:rPr lang="ru-RU" sz="2800" dirty="0" smtClean="0"/>
              <a:t>тканевый мешок для хранения спортивной обуви.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950a39f025f6715cab9ad43e220a791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2276872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Спасибо за            внимание!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8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764704"/>
            <a:ext cx="79928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Режим первых недель:</a:t>
            </a:r>
          </a:p>
          <a:p>
            <a:pPr algn="ctr"/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3 урока по 35 минут (до 10-45)</a:t>
            </a:r>
          </a:p>
          <a:p>
            <a:pPr algn="ctr"/>
            <a:endParaRPr lang="ru-RU" sz="4000" dirty="0" smtClean="0">
              <a:solidFill>
                <a:srgbClr val="0070C0"/>
              </a:solidFill>
            </a:endParaRPr>
          </a:p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начало занятий в 8-30</a:t>
            </a:r>
          </a:p>
          <a:p>
            <a:pPr algn="ctr"/>
            <a:r>
              <a:rPr lang="ru-RU" sz="4000" dirty="0" smtClean="0">
                <a:solidFill>
                  <a:srgbClr val="0070C0"/>
                </a:solidFill>
              </a:rPr>
              <a:t>(в 8-15 быть в школе)</a:t>
            </a:r>
          </a:p>
          <a:p>
            <a:pPr algn="ctr"/>
            <a:endParaRPr lang="ru-RU" sz="4000" dirty="0" smtClean="0">
              <a:solidFill>
                <a:srgbClr val="0070C0"/>
              </a:solidFill>
            </a:endParaRPr>
          </a:p>
          <a:p>
            <a:pPr algn="ctr"/>
            <a:r>
              <a:rPr lang="ru-RU" sz="4000" dirty="0">
                <a:solidFill>
                  <a:srgbClr val="0070C0"/>
                </a:solidFill>
              </a:rPr>
              <a:t>п</a:t>
            </a:r>
            <a:r>
              <a:rPr lang="ru-RU" sz="4000" dirty="0" smtClean="0">
                <a:solidFill>
                  <a:srgbClr val="0070C0"/>
                </a:solidFill>
              </a:rPr>
              <a:t>осле 1 урока - завтрак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950a39f025f6715cab9ad43e220a791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pic>
        <p:nvPicPr>
          <p:cNvPr id="7" name="Содержимое 3" descr="2Dsum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412776"/>
            <a:ext cx="5115783" cy="45259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7584" y="692696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положить первокласснику в портфель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950a39f025f6715cab9ad43e220a791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692696"/>
            <a:ext cx="27363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Ранец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556791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первоклассника  (каким бы взрослым он вам не казался) играет огромную роль  «груз» образования. Вернее, вес того, что нужно будет каждый день носить в школу  на своих пока еще неокрепших плечах. Поэтому, выбирая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ранец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важно учитывать не только красивый внешний вид, но 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 (не больше 700 граммов),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прочная спинка с ортопедическими вставками,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широкие лямки,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 должен быть прочным и моющимся,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 кармашков и всяких отделений,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верхняя ручка желательна пластмассовая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(тканевая будет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передавливать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руку),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светоотражателями (зимой  рано темнеет).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Итоговый вес ранца не более 2 килограммов.</a:t>
            </a:r>
            <a:endParaRPr lang="ru-RU" dirty="0" smtClean="0"/>
          </a:p>
        </p:txBody>
      </p:sp>
      <p:pic>
        <p:nvPicPr>
          <p:cNvPr id="7" name="Рисунок 6" descr="coloring-drawing-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996952"/>
            <a:ext cx="254093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950a39f025f6715cab9ad43e220a791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620688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Дневник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484784"/>
            <a:ext cx="77768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Стоит сразу объяснить первокласснику, что дневник ЭТО ДОКУМЕНТ !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В первом классе отметки ученикам не ставятся, оценками служат различные символы или словесные поощрения.</a:t>
            </a:r>
          </a:p>
          <a:p>
            <a:pPr lvl="0" algn="ctr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u="sng" dirty="0" smtClean="0">
                <a:solidFill>
                  <a:schemeClr val="accent5">
                    <a:lumMod val="50000"/>
                  </a:schemeClr>
                </a:solidFill>
              </a:rPr>
              <a:t>Дневника в 1 классе НЕТ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lvl="0" algn="ctr">
              <a:buNone/>
            </a:pPr>
            <a:endParaRPr lang="ru-RU" dirty="0" smtClean="0"/>
          </a:p>
        </p:txBody>
      </p:sp>
      <p:pic>
        <p:nvPicPr>
          <p:cNvPr id="7" name="Рисунок 6" descr="scrn_big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356992"/>
            <a:ext cx="5184577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950a39f025f6715cab9ad43e220a791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692696"/>
            <a:ext cx="3888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Тетради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196752"/>
            <a:ext cx="53285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 классе используются тетради в 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линию для работ по русскому языку/письму и в клетку для работ по математике. При покупке тетради обратите внимание на то, чтобы линии в ней были четкими, но не слишком яркими, чтобы при письме у ребенка не рябило в глазах. Обязательно приобретите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обложки и папку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тетрадей. Воспитывайте в ребенке аккуратность, эстетичность и бережное отношение к предметам</a:t>
            </a:r>
            <a:endParaRPr lang="ru-RU" dirty="0"/>
          </a:p>
        </p:txBody>
      </p:sp>
      <p:pic>
        <p:nvPicPr>
          <p:cNvPr id="7" name="Содержимое 3" descr="02labblkm1280393047.gif"/>
          <p:cNvPicPr>
            <a:picLocks noChangeAspect="1"/>
          </p:cNvPicPr>
          <p:nvPr/>
        </p:nvPicPr>
        <p:blipFill>
          <a:blip r:embed="rId3" cstate="print"/>
          <a:srcRect l="6937" b="6161"/>
          <a:stretch>
            <a:fillRect/>
          </a:stretch>
        </p:blipFill>
        <p:spPr>
          <a:xfrm>
            <a:off x="6084168" y="980728"/>
            <a:ext cx="2443515" cy="3096344"/>
          </a:xfrm>
          <a:prstGeom prst="rect">
            <a:avLst/>
          </a:prstGeom>
        </p:spPr>
      </p:pic>
      <p:pic>
        <p:nvPicPr>
          <p:cNvPr id="8" name="Рисунок 7" descr="02labecmn12552557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429000"/>
            <a:ext cx="2142459" cy="2786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950a39f025f6715cab9ad43e220a791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66" y="0"/>
            <a:ext cx="911533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55776" y="764704"/>
            <a:ext cx="4176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ПЕНАЛ</a:t>
            </a:r>
            <a:endParaRPr lang="ru-RU" sz="3200" dirty="0"/>
          </a:p>
        </p:txBody>
      </p:sp>
      <p:pic>
        <p:nvPicPr>
          <p:cNvPr id="6" name="Рисунок 5" descr="0012-030-Pero-po-latyni-budet-pen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844824"/>
            <a:ext cx="3024336" cy="24076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1268760"/>
            <a:ext cx="51125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2800" dirty="0" smtClean="0"/>
              <a:t>При выборе пенала </a:t>
            </a:r>
          </a:p>
          <a:p>
            <a:pPr lvl="0">
              <a:buNone/>
            </a:pPr>
            <a:r>
              <a:rPr lang="ru-RU" sz="2800" dirty="0" smtClean="0"/>
              <a:t>    подумайте о том, что </a:t>
            </a:r>
          </a:p>
          <a:p>
            <a:pPr lvl="0">
              <a:buNone/>
            </a:pPr>
            <a:r>
              <a:rPr lang="ru-RU" sz="2800" dirty="0" smtClean="0"/>
              <a:t>    ребенку придется</a:t>
            </a:r>
          </a:p>
          <a:p>
            <a:pPr lvl="0">
              <a:buNone/>
            </a:pPr>
            <a:r>
              <a:rPr lang="ru-RU" sz="2800" dirty="0" smtClean="0"/>
              <a:t>    открывать и закрывать эту полезную вещь много раз в день. Первоклашки часто роняют его на пол, создавая шум. Поэтому главное при выборе пенала - это удобство и прочность.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950a39f025f6715cab9ad43e220a791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55776" y="692696"/>
            <a:ext cx="4320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Ручка с </a:t>
            </a:r>
            <a:r>
              <a:rPr lang="ru-RU" sz="3200" b="1" dirty="0" smtClean="0">
                <a:solidFill>
                  <a:srgbClr val="0070C0"/>
                </a:solidFill>
              </a:rPr>
              <a:t>синей</a:t>
            </a:r>
            <a:r>
              <a:rPr lang="ru-RU" sz="3200" b="1" dirty="0" smtClean="0"/>
              <a:t> пастой</a:t>
            </a:r>
            <a:endParaRPr lang="ru-RU" sz="3200" dirty="0"/>
          </a:p>
        </p:txBody>
      </p:sp>
      <p:pic>
        <p:nvPicPr>
          <p:cNvPr id="6" name="Рисунок 5" descr="11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340768"/>
            <a:ext cx="2801888" cy="190417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1268760"/>
            <a:ext cx="48965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Ручку лучше всего купить самую обычную. Главным аргументом   при её приобретении должно быть удобство в использовании. Дорогие ручки необычных форм не подходят первокласснику, почерк которого только формируется. Кроме того, малыши часто теряют мелкие школьные принадлежности, так что не забудьте положить в портфель ещё пару "запасок".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im0-tub-ru.yandex.net/i?id=950a39f025f6715cab9ad43e220a7917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334" cy="6858000"/>
          </a:xfrm>
          <a:prstGeom prst="rect">
            <a:avLst/>
          </a:prstGeom>
          <a:noFill/>
        </p:spPr>
      </p:pic>
      <p:pic>
        <p:nvPicPr>
          <p:cNvPr id="5" name="Рисунок 4" descr="nabor_2_prostyh_karandasha_lastik_i_tochilka_00034150_large.jpg"/>
          <p:cNvPicPr>
            <a:picLocks noChangeAspect="1"/>
          </p:cNvPicPr>
          <p:nvPr/>
        </p:nvPicPr>
        <p:blipFill>
          <a:blip r:embed="rId3" cstate="print"/>
          <a:srcRect l="40513" t="2500" r="41762"/>
          <a:stretch>
            <a:fillRect/>
          </a:stretch>
        </p:blipFill>
        <p:spPr>
          <a:xfrm>
            <a:off x="7524328" y="548680"/>
            <a:ext cx="504056" cy="56166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764704"/>
            <a:ext cx="65527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Простой карандаш.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Убедитесь,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что карандаш поточен, не царапает бумагу. Лучше всего покупать карандаши с пометкой ТМ. 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Новоиспечённому ученику, несомненно, не раз пригодится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точилка и ластик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Ластик должен быть мягким, хорошо стирать карандаш.</a:t>
            </a:r>
          </a:p>
        </p:txBody>
      </p:sp>
      <p:pic>
        <p:nvPicPr>
          <p:cNvPr id="37890" name="Picture 2" descr="http://www.komtrade.ru/image/goods/pS00000048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05064"/>
            <a:ext cx="1944216" cy="1944216"/>
          </a:xfrm>
          <a:prstGeom prst="rect">
            <a:avLst/>
          </a:prstGeom>
          <a:noFill/>
        </p:spPr>
      </p:pic>
      <p:pic>
        <p:nvPicPr>
          <p:cNvPr id="37892" name="Picture 4" descr="https://bmasterskaya.art/upload/shop_3/8/8/1/item_88139/lastik_koh_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293096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458</Words>
  <Application>Microsoft Office PowerPoint</Application>
  <PresentationFormat>Экран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положить в портфель первокласснику?</dc:title>
  <dc:creator>chranitel</dc:creator>
  <cp:lastModifiedBy>Завуч</cp:lastModifiedBy>
  <cp:revision>51</cp:revision>
  <dcterms:created xsi:type="dcterms:W3CDTF">2011-05-16T02:05:38Z</dcterms:created>
  <dcterms:modified xsi:type="dcterms:W3CDTF">2021-06-10T12:37:31Z</dcterms:modified>
</cp:coreProperties>
</file>