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20" r:id="rId1"/>
  </p:sldMasterIdLst>
  <p:notesMasterIdLst>
    <p:notesMasterId r:id="rId20"/>
  </p:notesMasterIdLst>
  <p:handoutMasterIdLst>
    <p:handoutMasterId r:id="rId21"/>
  </p:handoutMasterIdLst>
  <p:sldIdLst>
    <p:sldId id="411" r:id="rId2"/>
    <p:sldId id="427" r:id="rId3"/>
    <p:sldId id="444" r:id="rId4"/>
    <p:sldId id="457" r:id="rId5"/>
    <p:sldId id="449" r:id="rId6"/>
    <p:sldId id="458" r:id="rId7"/>
    <p:sldId id="450" r:id="rId8"/>
    <p:sldId id="451" r:id="rId9"/>
    <p:sldId id="461" r:id="rId10"/>
    <p:sldId id="459" r:id="rId11"/>
    <p:sldId id="453" r:id="rId12"/>
    <p:sldId id="455" r:id="rId13"/>
    <p:sldId id="445" r:id="rId14"/>
    <p:sldId id="454" r:id="rId15"/>
    <p:sldId id="447" r:id="rId16"/>
    <p:sldId id="424" r:id="rId17"/>
    <p:sldId id="448" r:id="rId18"/>
    <p:sldId id="460" r:id="rId19"/>
  </p:sldIdLst>
  <p:sldSz cx="9144000" cy="5143500" type="screen16x9"/>
  <p:notesSz cx="6761163" cy="9942513"/>
  <p:custDataLst>
    <p:tags r:id="rId2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CCFFFF"/>
    <a:srgbClr val="CCECFF"/>
    <a:srgbClr val="002774"/>
    <a:srgbClr val="FF0000"/>
    <a:srgbClr val="004F8A"/>
    <a:srgbClr val="003DB8"/>
    <a:srgbClr val="009E47"/>
    <a:srgbClr val="004BE2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621" autoAdjust="0"/>
  </p:normalViewPr>
  <p:slideViewPr>
    <p:cSldViewPr>
      <p:cViewPr>
        <p:scale>
          <a:sx n="100" d="100"/>
          <a:sy n="100" d="100"/>
        </p:scale>
        <p:origin x="-294" y="-7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C3B01-30AC-4281-85C6-0262FC4E226A}" type="datetimeFigureOut">
              <a:rPr lang="ru-RU" smtClean="0"/>
              <a:pPr/>
              <a:t>13.05.2021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5BAB6-8BB4-4C21-A6A8-6A7A9B8A5D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7941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3A513E-4D17-477E-8681-CF45D165B0A0}" type="datetimeFigureOut">
              <a:rPr lang="ru-RU"/>
              <a:pPr>
                <a:defRPr/>
              </a:pPr>
              <a:t>13.05.2021</a:t>
            </a:fld>
            <a:endParaRPr lang="ru-RU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263" y="746125"/>
            <a:ext cx="662463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D7B309-7E1A-4535-8A2D-A4AB677C32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7543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CE92F-F2AE-4DDB-A78B-569BA9820CE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5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B4AC9-099D-495D-AD62-058C553FA6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607193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DE423-D4B5-4E20-B064-DD253815EE1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68017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50B47-A63E-48AD-9434-B8F25224033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11945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05040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937C7-45E3-42D4-B6DF-670776AD83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264777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42396-4811-4D01-93BE-B400DB2BD6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35627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DA79BA-919D-491A-A838-BF1FDE80EF8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66525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06DDC-2877-4D5E-A6B5-68171E5E20C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564101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64488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03F4A-592C-4031-AA8E-EB9760AB821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30666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2CEF8-7575-4FD8-8AC4-3C454B60E53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6206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11593E-58F8-43F1-A6A2-1B3333D339C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50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87A82C8-E33E-4072-8685-6C7E0A5F97CA}"/>
              </a:ext>
            </a:extLst>
          </p:cNvPr>
          <p:cNvSpPr txBox="1"/>
          <p:nvPr/>
        </p:nvSpPr>
        <p:spPr>
          <a:xfrm>
            <a:off x="809185" y="79980"/>
            <a:ext cx="7867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774"/>
                </a:solidFill>
                <a:latin typeface="Poboto mono"/>
                <a:ea typeface="+mj-ea"/>
                <a:cs typeface="+mj-cs"/>
              </a:rPr>
              <a:t>МБОУ «СОШ № 9 им. В.И. Некрасова»</a:t>
            </a:r>
            <a:endParaRPr lang="ru-RU" dirty="0">
              <a:solidFill>
                <a:srgbClr val="002774"/>
              </a:solidFill>
              <a:latin typeface="Poboto mono"/>
              <a:ea typeface="+mj-ea"/>
              <a:cs typeface="+mj-cs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 smtClean="0">
              <a:solidFill>
                <a:srgbClr val="002774"/>
              </a:solidFill>
            </a:endParaRPr>
          </a:p>
          <a:p>
            <a:r>
              <a:rPr lang="ru-RU" sz="2000" b="1" dirty="0" smtClean="0">
                <a:solidFill>
                  <a:srgbClr val="002774"/>
                </a:solidFill>
                <a:latin typeface="Poboto mono"/>
              </a:rPr>
              <a:t>Информация </a:t>
            </a:r>
            <a:r>
              <a:rPr lang="ru-RU" sz="2000" b="1" dirty="0">
                <a:solidFill>
                  <a:srgbClr val="002774"/>
                </a:solidFill>
                <a:latin typeface="Poboto mono"/>
              </a:rPr>
              <a:t/>
            </a:r>
            <a:br>
              <a:rPr lang="ru-RU" sz="2000" b="1" dirty="0">
                <a:solidFill>
                  <a:srgbClr val="002774"/>
                </a:solidFill>
                <a:latin typeface="Poboto mono"/>
              </a:rPr>
            </a:br>
            <a:r>
              <a:rPr lang="ru-RU" sz="2000" b="1" dirty="0">
                <a:solidFill>
                  <a:srgbClr val="002774"/>
                </a:solidFill>
                <a:latin typeface="Poboto mono"/>
              </a:rPr>
              <a:t>для </a:t>
            </a:r>
            <a:r>
              <a:rPr lang="ru-RU" sz="2000" b="1" dirty="0" smtClean="0">
                <a:solidFill>
                  <a:srgbClr val="002774"/>
                </a:solidFill>
                <a:latin typeface="Poboto mono"/>
              </a:rPr>
              <a:t>родителей учащихся 9-х классов</a:t>
            </a:r>
          </a:p>
          <a:p>
            <a:r>
              <a:rPr lang="ru-RU" sz="2000" b="1" dirty="0" smtClean="0">
                <a:solidFill>
                  <a:srgbClr val="002774"/>
                </a:solidFill>
                <a:latin typeface="Poboto mono"/>
              </a:rPr>
              <a:t>«Особенности проведения </a:t>
            </a:r>
            <a:r>
              <a:rPr lang="ru-RU" sz="2000" b="1" dirty="0">
                <a:solidFill>
                  <a:srgbClr val="002774"/>
                </a:solidFill>
                <a:latin typeface="Poboto mono"/>
              </a:rPr>
              <a:t>ГИА-9 в 2021 </a:t>
            </a:r>
            <a:r>
              <a:rPr lang="ru-RU" sz="2000" b="1" dirty="0" smtClean="0">
                <a:solidFill>
                  <a:srgbClr val="002774"/>
                </a:solidFill>
                <a:latin typeface="Poboto mono"/>
              </a:rPr>
              <a:t>году»</a:t>
            </a:r>
            <a:endParaRPr lang="ru-RU" sz="2000" b="1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r>
              <a:rPr lang="ru-RU" sz="1000" dirty="0" err="1" smtClean="0">
                <a:solidFill>
                  <a:srgbClr val="002774"/>
                </a:solidFill>
                <a:latin typeface="Poboto mono"/>
              </a:rPr>
              <a:t>Скуматова</a:t>
            </a:r>
            <a:r>
              <a:rPr lang="ru-RU" sz="1000" dirty="0" smtClean="0">
                <a:solidFill>
                  <a:srgbClr val="002774"/>
                </a:solidFill>
                <a:latin typeface="Poboto mono"/>
              </a:rPr>
              <a:t> Елена Геннадьевна</a:t>
            </a:r>
          </a:p>
          <a:p>
            <a:pPr algn="r" fontAlgn="auto">
              <a:spcAft>
                <a:spcPts val="0"/>
              </a:spcAft>
            </a:pPr>
            <a:r>
              <a:rPr lang="ru-RU" sz="1000" dirty="0" smtClean="0">
                <a:solidFill>
                  <a:srgbClr val="002774"/>
                </a:solidFill>
                <a:latin typeface="Poboto mono"/>
              </a:rPr>
              <a:t> заместитель директора</a:t>
            </a:r>
          </a:p>
          <a:p>
            <a:pPr algn="r" fontAlgn="auto">
              <a:spcAft>
                <a:spcPts val="0"/>
              </a:spcAft>
            </a:pPr>
            <a:r>
              <a:rPr lang="ru-RU" sz="1000" dirty="0" smtClean="0">
                <a:solidFill>
                  <a:srgbClr val="002774"/>
                </a:solidFill>
                <a:latin typeface="Poboto mono"/>
              </a:rPr>
              <a:t> по учебно-воспитательной работе</a:t>
            </a: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endParaRPr lang="ru-RU" sz="1100" dirty="0" smtClean="0">
              <a:solidFill>
                <a:srgbClr val="002774"/>
              </a:solidFill>
              <a:latin typeface="Poboto mono"/>
            </a:endParaRPr>
          </a:p>
          <a:p>
            <a:r>
              <a:rPr lang="ru-RU" sz="1100" dirty="0" smtClean="0">
                <a:solidFill>
                  <a:srgbClr val="002774"/>
                </a:solidFill>
                <a:latin typeface="Poboto mono"/>
              </a:rPr>
              <a:t>13.05.2021</a:t>
            </a:r>
            <a:endParaRPr lang="ru-RU" sz="1100" dirty="0">
              <a:solidFill>
                <a:srgbClr val="002774"/>
              </a:solidFill>
              <a:latin typeface="P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1369002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2" y="64791"/>
            <a:ext cx="8673723" cy="74295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Индивидуальный комплект бланков ответов участника </a:t>
            </a:r>
            <a:r>
              <a:rPr lang="ru-RU" sz="2000" b="1" dirty="0" smtClean="0">
                <a:solidFill>
                  <a:srgbClr val="C00000"/>
                </a:solidFill>
              </a:rPr>
              <a:t>КР: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EC6413C-16B2-47A9-91B8-20A3C86195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804" y="626841"/>
            <a:ext cx="1828089" cy="2584387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xmlns="" id="{383D59D5-F568-484A-A567-5076F7F5776B}"/>
              </a:ext>
            </a:extLst>
          </p:cNvPr>
          <p:cNvCxnSpPr/>
          <p:nvPr/>
        </p:nvCxnSpPr>
        <p:spPr>
          <a:xfrm flipH="1">
            <a:off x="7706177" y="2930618"/>
            <a:ext cx="451835" cy="0"/>
          </a:xfrm>
          <a:prstGeom prst="straightConnector1">
            <a:avLst/>
          </a:prstGeom>
          <a:ln w="38100">
            <a:solidFill>
              <a:srgbClr val="44709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7B71A11-9225-4A58-82FD-57F45BDC0059}"/>
              </a:ext>
            </a:extLst>
          </p:cNvPr>
          <p:cNvSpPr txBox="1"/>
          <p:nvPr/>
        </p:nvSpPr>
        <p:spPr>
          <a:xfrm>
            <a:off x="7956376" y="2614828"/>
            <a:ext cx="1255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контрольный лист 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05622A31-5ECB-48A8-A773-780EA3B2AD52}"/>
              </a:ext>
            </a:extLst>
          </p:cNvPr>
          <p:cNvCxnSpPr>
            <a:cxnSpLocks/>
          </p:cNvCxnSpPr>
          <p:nvPr/>
        </p:nvCxnSpPr>
        <p:spPr>
          <a:xfrm flipH="1">
            <a:off x="7010379" y="1045978"/>
            <a:ext cx="305242" cy="0"/>
          </a:xfrm>
          <a:prstGeom prst="straightConnector1">
            <a:avLst/>
          </a:prstGeom>
          <a:ln w="38100">
            <a:solidFill>
              <a:srgbClr val="44709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C662223-D2D4-4532-845F-77CD4EFC3F61}"/>
              </a:ext>
            </a:extLst>
          </p:cNvPr>
          <p:cNvSpPr txBox="1"/>
          <p:nvPr/>
        </p:nvSpPr>
        <p:spPr>
          <a:xfrm>
            <a:off x="7236296" y="897042"/>
            <a:ext cx="1907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№ БО №1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E0AF2143-4EE4-4E1A-80B2-4BCF9DC8E867}"/>
              </a:ext>
            </a:extLst>
          </p:cNvPr>
          <p:cNvSpPr/>
          <p:nvPr/>
        </p:nvSpPr>
        <p:spPr>
          <a:xfrm>
            <a:off x="323528" y="4404836"/>
            <a:ext cx="87662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ИК — уникальный, БО каждого ИК связаны между собой.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Контрольный лист – после каждого ИК.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ЗАПРЕЩЕНО ПРОИЗВОДИТЬ «ПЕРЕКОМПЛЕКТОВАНИЕ» БО!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5AEE45C-A734-47EF-B757-06A9C9D58A52}"/>
              </a:ext>
            </a:extLst>
          </p:cNvPr>
          <p:cNvSpPr txBox="1"/>
          <p:nvPr/>
        </p:nvSpPr>
        <p:spPr>
          <a:xfrm>
            <a:off x="18599" y="772951"/>
            <a:ext cx="343959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ИК и последовательность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 № 1,</a:t>
            </a:r>
          </a:p>
          <a:p>
            <a:pPr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 № 2 лист 1,</a:t>
            </a:r>
          </a:p>
          <a:p>
            <a:pPr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 № 2 лист 2,</a:t>
            </a:r>
          </a:p>
          <a:p>
            <a:pPr indent="-285750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контрольный лист (после каждого ИК)</a:t>
            </a: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FDD1B86D-5064-4E77-AFE2-509986295F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278" y="834291"/>
            <a:ext cx="1913980" cy="27058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F0CD97B9-9C94-476E-9B89-6E3EB3D0F5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64" y="1187635"/>
            <a:ext cx="1913980" cy="27058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3685CD65-0BDF-4D26-BFF7-C9AA5FCDD8B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314" y="1667209"/>
            <a:ext cx="1913980" cy="27058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E702BAA-AF3A-4C4C-B8E7-824575944552}"/>
              </a:ext>
            </a:extLst>
          </p:cNvPr>
          <p:cNvSpPr txBox="1"/>
          <p:nvPr/>
        </p:nvSpPr>
        <p:spPr>
          <a:xfrm>
            <a:off x="1876021" y="2850466"/>
            <a:ext cx="1477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бланки ответов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xmlns="" id="{C894E6E9-C6DF-4ACC-8A94-177207665C5D}"/>
              </a:ext>
            </a:extLst>
          </p:cNvPr>
          <p:cNvCxnSpPr>
            <a:cxnSpLocks/>
          </p:cNvCxnSpPr>
          <p:nvPr/>
        </p:nvCxnSpPr>
        <p:spPr>
          <a:xfrm>
            <a:off x="3405073" y="3020115"/>
            <a:ext cx="520259" cy="0"/>
          </a:xfrm>
          <a:prstGeom prst="straightConnector1">
            <a:avLst/>
          </a:prstGeom>
          <a:ln w="38100">
            <a:solidFill>
              <a:srgbClr val="44709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5902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 smtClean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2700" b="1" dirty="0" smtClean="0">
                <a:solidFill>
                  <a:srgbClr val="C00000"/>
                </a:solidFill>
                <a:ea typeface="+mn-ea"/>
                <a:cs typeface="+mn-cs"/>
              </a:rPr>
              <a:t>При </a:t>
            </a:r>
            <a:r>
              <a:rPr lang="ru-RU" sz="2700" b="1" dirty="0">
                <a:solidFill>
                  <a:srgbClr val="C00000"/>
                </a:solidFill>
                <a:ea typeface="+mn-ea"/>
                <a:cs typeface="+mn-cs"/>
              </a:rPr>
              <a:t>выполнении работы запрещается: </a:t>
            </a:r>
            <a:r>
              <a:rPr lang="ru-RU" sz="2700" dirty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2700" dirty="0">
                <a:solidFill>
                  <a:srgbClr val="C00000"/>
                </a:solidFill>
                <a:ea typeface="+mn-ea"/>
                <a:cs typeface="+mn-cs"/>
              </a:rPr>
            </a:br>
            <a:endParaRPr lang="ru-RU" sz="27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выносить </a:t>
            </a:r>
            <a:r>
              <a:rPr lang="ru-RU" b="1" dirty="0">
                <a:solidFill>
                  <a:srgbClr val="002060"/>
                </a:solidFill>
              </a:rPr>
              <a:t>из аудиторий на бумажном или электронных носителях и фотографировать КИМ, черновики, и бланки;</a:t>
            </a:r>
            <a:endParaRPr lang="ru-RU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пользоваться справочными материалами, кроме выданных с КИМ;</a:t>
            </a:r>
            <a:endParaRPr lang="ru-RU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переписывать задания из КИМ в черновики.</a:t>
            </a:r>
            <a:endParaRPr lang="ru-RU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во </a:t>
            </a:r>
            <a:r>
              <a:rPr lang="ru-RU" b="1" dirty="0">
                <a:solidFill>
                  <a:srgbClr val="002060"/>
                </a:solidFill>
              </a:rPr>
              <a:t>время работы на </a:t>
            </a:r>
            <a:r>
              <a:rPr lang="ru-RU" b="1" dirty="0" smtClean="0">
                <a:solidFill>
                  <a:srgbClr val="002060"/>
                </a:solidFill>
              </a:rPr>
              <a:t>рабочем </a:t>
            </a:r>
            <a:r>
              <a:rPr lang="ru-RU" b="1" dirty="0">
                <a:solidFill>
                  <a:srgbClr val="002060"/>
                </a:solidFill>
              </a:rPr>
              <a:t>столе могут находиться только:</a:t>
            </a:r>
            <a:endParaRPr lang="ru-RU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КИМ;</a:t>
            </a:r>
            <a:endParaRPr lang="ru-RU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err="1" smtClean="0">
                <a:solidFill>
                  <a:srgbClr val="002060"/>
                </a:solidFill>
              </a:rPr>
              <a:t>Гелевая</a:t>
            </a:r>
            <a:r>
              <a:rPr lang="ru-RU" b="1" dirty="0" smtClean="0">
                <a:solidFill>
                  <a:srgbClr val="002060"/>
                </a:solidFill>
              </a:rPr>
              <a:t> ручка </a:t>
            </a:r>
            <a:r>
              <a:rPr lang="ru-RU" b="1" dirty="0">
                <a:solidFill>
                  <a:srgbClr val="002060"/>
                </a:solidFill>
              </a:rPr>
              <a:t>с чернилами черного цвета;</a:t>
            </a:r>
            <a:endParaRPr lang="ru-RU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документ, удостоверяющий личность;</a:t>
            </a:r>
            <a:endParaRPr lang="ru-RU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листы бумаги для черновиков;</a:t>
            </a:r>
            <a:endParaRPr lang="ru-RU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лекарства и питание (при необходимости).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5412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09587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>
                <a:solidFill>
                  <a:srgbClr val="C00000"/>
                </a:solidFill>
              </a:rPr>
              <a:t/>
            </a:r>
            <a:br>
              <a:rPr lang="ru-RU" sz="2700" b="1" dirty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Учет </a:t>
            </a:r>
            <a:r>
              <a:rPr lang="ru-RU" sz="2700" b="1" dirty="0">
                <a:solidFill>
                  <a:srgbClr val="C00000"/>
                </a:solidFill>
              </a:rPr>
              <a:t>результатов контрольных работ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679057"/>
          </a:xfrm>
        </p:spPr>
        <p:txBody>
          <a:bodyPr>
            <a:normAutofit fontScale="25000" lnSpcReduction="20000"/>
          </a:bodyPr>
          <a:lstStyle/>
          <a:p>
            <a:pPr lvl="1"/>
            <a:endParaRPr lang="ru-RU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ru-RU" sz="8000" b="1" dirty="0" smtClean="0">
                <a:solidFill>
                  <a:srgbClr val="002060"/>
                </a:solidFill>
              </a:rPr>
              <a:t>Результаты </a:t>
            </a:r>
            <a:r>
              <a:rPr lang="ru-RU" sz="8000" b="1" dirty="0">
                <a:solidFill>
                  <a:srgbClr val="002060"/>
                </a:solidFill>
              </a:rPr>
              <a:t>контрольной работы могут быть учтены при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в случаях и в порядке, которые предусмотрены законодательством Ленинградской области в соответствии с частью 5 статьи 67 Федерального закона от 29 декабря 2012 года № 273-ФЗ «Об образовании в Российской Федерации</a:t>
            </a:r>
            <a:r>
              <a:rPr lang="ru-RU" sz="8000" b="1" dirty="0" smtClean="0">
                <a:solidFill>
                  <a:srgbClr val="002060"/>
                </a:solidFill>
              </a:rPr>
              <a:t>».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ru-RU" sz="8000" b="1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ru-RU" sz="8000" b="1" dirty="0" smtClean="0">
                <a:solidFill>
                  <a:srgbClr val="002060"/>
                </a:solidFill>
              </a:rPr>
              <a:t>Отметки </a:t>
            </a:r>
            <a:r>
              <a:rPr lang="ru-RU" sz="8000" b="1" dirty="0">
                <a:solidFill>
                  <a:srgbClr val="002060"/>
                </a:solidFill>
              </a:rPr>
              <a:t>за контрольную работу, полученные участниками, в классный журнал не выставляются</a:t>
            </a:r>
            <a:r>
              <a:rPr lang="ru-RU" sz="8000" dirty="0">
                <a:solidFill>
                  <a:srgbClr val="002060"/>
                </a:solidFill>
              </a:rPr>
              <a:t>.</a:t>
            </a:r>
            <a:endParaRPr lang="ru-RU" sz="8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7200" b="1" dirty="0">
                <a:solidFill>
                  <a:srgbClr val="002060"/>
                </a:solidFill>
              </a:rPr>
              <a:t/>
            </a:r>
            <a:br>
              <a:rPr lang="ru-RU" sz="7200" b="1" dirty="0">
                <a:solidFill>
                  <a:srgbClr val="002060"/>
                </a:solidFill>
              </a:rPr>
            </a:br>
            <a:endParaRPr lang="ru-RU" sz="72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712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251520" y="123478"/>
            <a:ext cx="8568952" cy="475252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6213">
              <a:spcAft>
                <a:spcPts val="0"/>
              </a:spcAft>
            </a:pPr>
            <a:r>
              <a:rPr lang="ru-RU" sz="1800" b="1" dirty="0" smtClean="0">
                <a:solidFill>
                  <a:srgbClr val="C00000"/>
                </a:solidFill>
                <a:latin typeface="Poboto mono"/>
              </a:rPr>
              <a:t>Особенности </a:t>
            </a:r>
            <a:r>
              <a:rPr lang="ru-RU" sz="1800" b="1" dirty="0">
                <a:solidFill>
                  <a:srgbClr val="C00000"/>
                </a:solidFill>
                <a:latin typeface="Poboto mono"/>
              </a:rPr>
              <a:t>проведения </a:t>
            </a:r>
            <a:r>
              <a:rPr lang="ru-RU" sz="1800" b="1" dirty="0" smtClean="0">
                <a:solidFill>
                  <a:srgbClr val="C00000"/>
                </a:solidFill>
                <a:latin typeface="Poboto mono"/>
              </a:rPr>
              <a:t>ГИА-9 в </a:t>
            </a:r>
            <a:r>
              <a:rPr lang="ru-RU" sz="1800" b="1" dirty="0">
                <a:solidFill>
                  <a:srgbClr val="C00000"/>
                </a:solidFill>
                <a:latin typeface="Poboto mono"/>
              </a:rPr>
              <a:t>2021 </a:t>
            </a:r>
            <a:r>
              <a:rPr lang="ru-RU" sz="1800" b="1" dirty="0" smtClean="0">
                <a:solidFill>
                  <a:srgbClr val="C00000"/>
                </a:solidFill>
                <a:latin typeface="Poboto mono"/>
              </a:rPr>
              <a:t>году</a:t>
            </a:r>
            <a:endParaRPr lang="ru-RU" sz="1800" b="1" dirty="0">
              <a:solidFill>
                <a:srgbClr val="C00000"/>
              </a:solidFill>
              <a:latin typeface="Poboto mono"/>
            </a:endParaRPr>
          </a:p>
          <a:p>
            <a:r>
              <a:rPr lang="ru-RU" sz="1200" b="1" dirty="0">
                <a:solidFill>
                  <a:srgbClr val="002774"/>
                </a:solidFill>
                <a:latin typeface="Poboto mono"/>
              </a:rPr>
              <a:t>пункт </a:t>
            </a:r>
            <a:r>
              <a:rPr lang="ru-RU" sz="1200" b="1" dirty="0" smtClean="0">
                <a:solidFill>
                  <a:srgbClr val="002774"/>
                </a:solidFill>
                <a:latin typeface="Poboto mono"/>
              </a:rPr>
              <a:t>11</a:t>
            </a:r>
            <a:endParaRPr lang="ru-RU" sz="1200" dirty="0" smtClean="0">
              <a:latin typeface="Poboto mono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rgbClr val="002060"/>
                </a:solidFill>
              </a:rPr>
              <a:t>Количество и места расположения </a:t>
            </a:r>
            <a:r>
              <a:rPr lang="ru-RU" sz="1800" b="1" dirty="0" smtClean="0">
                <a:solidFill>
                  <a:srgbClr val="002060"/>
                </a:solidFill>
              </a:rPr>
              <a:t>ППЭ (пункт проведения экзаменов) </a:t>
            </a:r>
            <a:r>
              <a:rPr lang="ru-RU" sz="1800" b="1" dirty="0">
                <a:solidFill>
                  <a:srgbClr val="002060"/>
                </a:solidFill>
              </a:rPr>
              <a:t>определяются исходя из санитарно-эпидемиологической обстановки и особенностей распространения новой </a:t>
            </a:r>
            <a:r>
              <a:rPr lang="ru-RU" sz="1800" b="1" dirty="0" err="1">
                <a:solidFill>
                  <a:srgbClr val="002060"/>
                </a:solidFill>
              </a:rPr>
              <a:t>коронавирусной</a:t>
            </a:r>
            <a:r>
              <a:rPr lang="ru-RU" sz="1800" b="1" dirty="0">
                <a:solidFill>
                  <a:srgbClr val="002060"/>
                </a:solidFill>
              </a:rPr>
              <a:t> инфекции (</a:t>
            </a:r>
            <a:r>
              <a:rPr lang="en-US" sz="1800" b="1" dirty="0">
                <a:solidFill>
                  <a:srgbClr val="002060"/>
                </a:solidFill>
              </a:rPr>
              <a:t>COVID</a:t>
            </a:r>
            <a:r>
              <a:rPr lang="ru-RU" sz="1800" b="1" dirty="0">
                <a:solidFill>
                  <a:srgbClr val="002060"/>
                </a:solidFill>
              </a:rPr>
              <a:t>-19), общей численности участников ГИА, территориальной доступности и вместимости аудиторного фонда с требований к распределению организаторов ППЭ в аудиториях проведения экзаменов.</a:t>
            </a:r>
          </a:p>
          <a:p>
            <a:pPr algn="l"/>
            <a:endParaRPr lang="ru-RU" sz="1800" b="1" dirty="0">
              <a:solidFill>
                <a:srgbClr val="002774"/>
              </a:solidFill>
              <a:latin typeface="Poboto mono"/>
            </a:endParaRPr>
          </a:p>
          <a:p>
            <a:pPr algn="l"/>
            <a:endParaRPr lang="ru-RU" sz="1800" b="1" dirty="0" smtClean="0">
              <a:solidFill>
                <a:srgbClr val="002774"/>
              </a:solidFill>
              <a:latin typeface="Poboto mono"/>
            </a:endParaRPr>
          </a:p>
          <a:p>
            <a:r>
              <a:rPr lang="ru-RU" sz="1400" dirty="0" smtClean="0">
                <a:solidFill>
                  <a:srgbClr val="002774"/>
                </a:solidFill>
                <a:latin typeface="Poboto mono"/>
              </a:rPr>
              <a:t>В Ленинградской области в 2021 году ППЭ ГИА-9 организуются 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Poboto mono"/>
              </a:rPr>
              <a:t>в образовательных организациях по месту обучения обучающихся 9-х классов</a:t>
            </a:r>
            <a:endParaRPr lang="ru-RU" sz="1400" dirty="0">
              <a:solidFill>
                <a:srgbClr val="C00000"/>
              </a:solidFill>
              <a:latin typeface="Poboto mono"/>
            </a:endParaRPr>
          </a:p>
          <a:p>
            <a:endParaRPr lang="ru-RU" sz="1200" b="1" dirty="0" smtClean="0">
              <a:solidFill>
                <a:srgbClr val="002774"/>
              </a:solidFill>
              <a:latin typeface="Poboto mono"/>
            </a:endParaRPr>
          </a:p>
          <a:p>
            <a:r>
              <a:rPr lang="ru-RU" sz="1200" b="1" dirty="0" smtClean="0">
                <a:solidFill>
                  <a:srgbClr val="002774"/>
                </a:solidFill>
                <a:latin typeface="Poboto mono"/>
              </a:rPr>
              <a:t>пункт 13,14</a:t>
            </a:r>
            <a:endParaRPr lang="ru-RU" sz="1200" b="1" dirty="0" smtClean="0">
              <a:solidFill>
                <a:srgbClr val="C00000"/>
              </a:solidFill>
              <a:latin typeface="Poboto mono"/>
            </a:endParaRPr>
          </a:p>
          <a:p>
            <a:pPr lvl="0" algn="l"/>
            <a:r>
              <a:rPr lang="ru-RU" sz="1800" dirty="0">
                <a:solidFill>
                  <a:srgbClr val="002060"/>
                </a:solidFill>
              </a:rPr>
              <a:t>При проведении экзамена по учебному предмету </a:t>
            </a:r>
            <a:r>
              <a:rPr lang="ru-RU" sz="1800" u="sng" dirty="0">
                <a:solidFill>
                  <a:srgbClr val="002060"/>
                </a:solidFill>
              </a:rPr>
              <a:t>в состав организаторов и ассистентов не входят специалисты по данному учебному предмету. </a:t>
            </a:r>
            <a:endParaRPr lang="ru-RU" sz="1800" u="sng" dirty="0" smtClean="0">
              <a:solidFill>
                <a:srgbClr val="002060"/>
              </a:solidFill>
            </a:endParaRPr>
          </a:p>
          <a:p>
            <a:pPr lvl="0" algn="l"/>
            <a:r>
              <a:rPr lang="ru-RU" sz="1800" dirty="0" smtClean="0">
                <a:solidFill>
                  <a:srgbClr val="002060"/>
                </a:solidFill>
              </a:rPr>
              <a:t>Организаторы </a:t>
            </a:r>
            <a:r>
              <a:rPr lang="ru-RU" sz="1800" dirty="0">
                <a:solidFill>
                  <a:srgbClr val="002060"/>
                </a:solidFill>
              </a:rPr>
              <a:t>распределяются по аудиториям проведения экзаменов исходя из того, что в каждой аудитории присутствует </a:t>
            </a:r>
            <a:r>
              <a:rPr lang="ru-RU" sz="1800" u="sng" dirty="0">
                <a:solidFill>
                  <a:srgbClr val="002060"/>
                </a:solidFill>
              </a:rPr>
              <a:t>не менее двух организаторов</a:t>
            </a:r>
            <a:r>
              <a:rPr lang="ru-RU" sz="1800" dirty="0">
                <a:solidFill>
                  <a:srgbClr val="002060"/>
                </a:solidFill>
              </a:rPr>
              <a:t>. </a:t>
            </a:r>
            <a:endParaRPr lang="ru-RU" sz="1800" b="1" dirty="0" smtClean="0">
              <a:solidFill>
                <a:srgbClr val="002060"/>
              </a:solidFill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400" dirty="0" smtClean="0">
              <a:solidFill>
                <a:srgbClr val="002774"/>
              </a:solidFill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206806" y="2319722"/>
            <a:ext cx="18002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24265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Аудитории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182410"/>
            <a:ext cx="3652803" cy="34120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altLang="ru-RU" sz="2300" dirty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аудитории:</a:t>
            </a:r>
          </a:p>
          <a:p>
            <a:pPr marL="0" indent="0" algn="just">
              <a:buNone/>
            </a:pPr>
            <a:r>
              <a:rPr lang="ru-RU" altLang="ru-RU" sz="2300" dirty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Рабочие места:</a:t>
            </a:r>
          </a:p>
          <a:p>
            <a:pPr algn="just">
              <a:buFontTx/>
              <a:buChar char="-"/>
            </a:pPr>
            <a:r>
              <a:rPr lang="ru-RU" altLang="ru-RU" sz="2300" dirty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организатора;</a:t>
            </a:r>
          </a:p>
          <a:p>
            <a:pPr algn="just">
              <a:buFontTx/>
              <a:buChar char="-"/>
            </a:pPr>
            <a:r>
              <a:rPr lang="ru-RU" altLang="ru-RU" sz="2300" dirty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участников</a:t>
            </a:r>
            <a:r>
              <a:rPr lang="ru-RU" altLang="ru-RU" sz="2300" b="1" dirty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altLang="ru-RU" sz="2300" dirty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Часы в поле зрения участников.</a:t>
            </a:r>
          </a:p>
          <a:p>
            <a:pPr marL="0" indent="0" algn="just">
              <a:buNone/>
            </a:pPr>
            <a:r>
              <a:rPr lang="ru-RU" altLang="ru-RU" sz="2300" dirty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Закрыты стенды, плакаты и иные материалы со справочно-познавательной </a:t>
            </a:r>
            <a:r>
              <a:rPr lang="ru-RU" altLang="ru-RU" sz="2300" dirty="0" smtClean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информацией.</a:t>
            </a:r>
            <a:endParaRPr lang="ru-RU" altLang="ru-RU" sz="2300" dirty="0">
              <a:solidFill>
                <a:srgbClr val="00277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300" dirty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300" dirty="0" smtClean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Словари (русский язык</a:t>
            </a:r>
            <a:r>
              <a:rPr lang="ru-RU" sz="2300" dirty="0" smtClean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altLang="ru-RU" sz="2300" dirty="0" smtClean="0">
                <a:solidFill>
                  <a:srgbClr val="00277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altLang="ru-RU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Видеонаблюдение</a:t>
            </a:r>
            <a:endParaRPr lang="ru-RU" altLang="ru-RU" sz="2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DA79BA-919D-491A-A838-BF1FDE80EF85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3960654" y="1182410"/>
            <a:ext cx="4678158" cy="3528392"/>
            <a:chOff x="6860865" y="1244296"/>
            <a:chExt cx="7314928" cy="4842341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6860865" y="1244296"/>
              <a:ext cx="7314928" cy="4842341"/>
              <a:chOff x="-230988" y="1093414"/>
              <a:chExt cx="7314928" cy="4842341"/>
            </a:xfrm>
          </p:grpSpPr>
          <p:grpSp>
            <p:nvGrpSpPr>
              <p:cNvPr id="15" name="Группа 14"/>
              <p:cNvGrpSpPr/>
              <p:nvPr/>
            </p:nvGrpSpPr>
            <p:grpSpPr>
              <a:xfrm>
                <a:off x="-230988" y="1093414"/>
                <a:ext cx="7314928" cy="4842341"/>
                <a:chOff x="3175295" y="993463"/>
                <a:chExt cx="7314928" cy="4842341"/>
              </a:xfrm>
            </p:grpSpPr>
            <p:grpSp>
              <p:nvGrpSpPr>
                <p:cNvPr id="20" name="Группа 19"/>
                <p:cNvGrpSpPr/>
                <p:nvPr/>
              </p:nvGrpSpPr>
              <p:grpSpPr>
                <a:xfrm>
                  <a:off x="3175295" y="993463"/>
                  <a:ext cx="7314928" cy="4842341"/>
                  <a:chOff x="2236479" y="1012738"/>
                  <a:chExt cx="7314928" cy="4842341"/>
                </a:xfrm>
              </p:grpSpPr>
              <p:grpSp>
                <p:nvGrpSpPr>
                  <p:cNvPr id="22" name="Группа 21"/>
                  <p:cNvGrpSpPr/>
                  <p:nvPr/>
                </p:nvGrpSpPr>
                <p:grpSpPr>
                  <a:xfrm>
                    <a:off x="2293905" y="1012738"/>
                    <a:ext cx="7257502" cy="4842341"/>
                    <a:chOff x="155575" y="-1836738"/>
                    <a:chExt cx="7257502" cy="4842341"/>
                  </a:xfrm>
                </p:grpSpPr>
                <p:pic>
                  <p:nvPicPr>
                    <p:cNvPr id="29" name="Picture 4" descr="https://sun9-20.userapi.com/c855616/v855616490/cfaf7/n_k8RSPWFdU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55575" y="-1836738"/>
                      <a:ext cx="7257502" cy="4842341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30" name="Рисунок 29"/>
                    <p:cNvPicPr>
                      <a:picLocks noChangeAspect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 flipH="1">
                      <a:off x="6927940" y="-503076"/>
                      <a:ext cx="204091" cy="383281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31" name="TextBox 30"/>
                    <p:cNvSpPr txBox="1"/>
                    <p:nvPr/>
                  </p:nvSpPr>
                  <p:spPr>
                    <a:xfrm rot="289609">
                      <a:off x="4642219" y="1007789"/>
                      <a:ext cx="1083184" cy="3953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rgbClr val="000000"/>
                      </a:solidFill>
                    </a:ln>
                    <a:effectLst>
                      <a:softEdge rad="88900"/>
                    </a:effectLst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ru-RU"/>
                      </a:defPPr>
                      <a:lvl1pPr algn="ctr">
                        <a:defRPr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</a:lstStyle>
                    <a:p>
                      <a:r>
                        <a:rPr lang="ru-RU" sz="700" dirty="0"/>
                        <a:t>Организатор в аудитории</a:t>
                      </a:r>
                    </a:p>
                  </p:txBody>
                </p:sp>
              </p:grpSp>
              <p:grpSp>
                <p:nvGrpSpPr>
                  <p:cNvPr id="23" name="Группа 22"/>
                  <p:cNvGrpSpPr/>
                  <p:nvPr/>
                </p:nvGrpSpPr>
                <p:grpSpPr>
                  <a:xfrm>
                    <a:off x="2236479" y="2491734"/>
                    <a:ext cx="1592108" cy="592975"/>
                    <a:chOff x="-91800" y="1159932"/>
                    <a:chExt cx="1786451" cy="727762"/>
                  </a:xfrm>
                </p:grpSpPr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-91800" y="1159932"/>
                      <a:ext cx="1786451" cy="72776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rgbClr val="000000"/>
                      </a:solidFill>
                    </a:ln>
                    <a:effectLst>
                      <a:softEdge rad="88900"/>
                    </a:effectLst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ru-RU" sz="8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Справочно-познавательная информация</a:t>
                      </a:r>
                    </a:p>
                  </p:txBody>
                </p:sp>
                <p:grpSp>
                  <p:nvGrpSpPr>
                    <p:cNvPr id="26" name="Группа 25"/>
                    <p:cNvGrpSpPr/>
                    <p:nvPr/>
                  </p:nvGrpSpPr>
                  <p:grpSpPr>
                    <a:xfrm>
                      <a:off x="20986" y="1280650"/>
                      <a:ext cx="1560878" cy="445734"/>
                      <a:chOff x="2881542" y="3063532"/>
                      <a:chExt cx="1560878" cy="445734"/>
                    </a:xfrm>
                  </p:grpSpPr>
                  <p:cxnSp>
                    <p:nvCxnSpPr>
                      <p:cNvPr id="27" name="Прямая соединительная линия 26"/>
                      <p:cNvCxnSpPr/>
                      <p:nvPr/>
                    </p:nvCxnSpPr>
                    <p:spPr>
                      <a:xfrm flipV="1">
                        <a:off x="2937094" y="3063532"/>
                        <a:ext cx="1505326" cy="445734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3">
                        <a:schemeClr val="accent2"/>
                      </a:lnRef>
                      <a:fillRef idx="0">
                        <a:schemeClr val="accent2"/>
                      </a:fillRef>
                      <a:effectRef idx="2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Прямая соединительная линия 27"/>
                      <p:cNvCxnSpPr/>
                      <p:nvPr/>
                    </p:nvCxnSpPr>
                    <p:spPr>
                      <a:xfrm>
                        <a:off x="2881542" y="3063532"/>
                        <a:ext cx="1560878" cy="445734"/>
                      </a:xfrm>
                      <a:prstGeom prst="line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3">
                        <a:schemeClr val="accent2"/>
                      </a:lnRef>
                      <a:fillRef idx="0">
                        <a:schemeClr val="accent2"/>
                      </a:fillRef>
                      <a:effectRef idx="2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pic>
                <p:nvPicPr>
                  <p:cNvPr id="24" name="Рисунок 23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891331" y="3404830"/>
                    <a:ext cx="286741" cy="367923"/>
                  </a:xfrm>
                  <a:prstGeom prst="rect">
                    <a:avLst/>
                  </a:prstGeom>
                  <a:solidFill>
                    <a:schemeClr val="bg1"/>
                  </a:solidFill>
                  <a:ln w="28575">
                    <a:noFill/>
                  </a:ln>
                  <a:effectLst>
                    <a:softEdge rad="63500"/>
                  </a:effectLst>
                </p:spPr>
              </p:pic>
            </p:grpSp>
            <p:pic>
              <p:nvPicPr>
                <p:cNvPr id="21" name="Рисунок 20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443147" y="2820529"/>
                  <a:ext cx="316071" cy="31607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noFill/>
                </a:ln>
                <a:effectLst>
                  <a:softEdge rad="63500"/>
                </a:effectLst>
              </p:spPr>
            </p:pic>
          </p:grpSp>
          <p:sp>
            <p:nvSpPr>
              <p:cNvPr id="16" name="Прямоугольник 15"/>
              <p:cNvSpPr/>
              <p:nvPr/>
            </p:nvSpPr>
            <p:spPr>
              <a:xfrm>
                <a:off x="5345" y="4017621"/>
                <a:ext cx="585852" cy="249403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  <a:effectLst>
                <a:softEdge rad="63500"/>
              </a:effectLst>
            </p:spPr>
            <p:txBody>
              <a:bodyPr wrap="square">
                <a:spAutoFit/>
              </a:bodyPr>
              <a:lstStyle/>
              <a:p>
                <a:r>
                  <a:rPr lang="ru-RU" sz="600" b="1" dirty="0">
                    <a:solidFill>
                      <a:srgbClr val="E2001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3:В</a:t>
                </a: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591197" y="4196676"/>
                <a:ext cx="436195" cy="249403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  <a:effectLst>
                <a:softEdge rad="63500"/>
              </a:effectLst>
            </p:spPr>
            <p:txBody>
              <a:bodyPr wrap="square">
                <a:spAutoFit/>
              </a:bodyPr>
              <a:lstStyle/>
              <a:p>
                <a:r>
                  <a:rPr lang="ru-RU" sz="600" b="1" dirty="0">
                    <a:solidFill>
                      <a:srgbClr val="E2001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2:В</a:t>
                </a:r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1395609" y="4252996"/>
                <a:ext cx="413328" cy="249403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  <a:effectLst>
                <a:softEdge rad="63500"/>
              </a:effectLst>
            </p:spPr>
            <p:txBody>
              <a:bodyPr wrap="square">
                <a:spAutoFit/>
              </a:bodyPr>
              <a:lstStyle/>
              <a:p>
                <a:r>
                  <a:rPr lang="ru-RU" sz="600" b="1" dirty="0">
                    <a:solidFill>
                      <a:srgbClr val="E2001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1:В</a:t>
                </a: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2669335" y="3919650"/>
                <a:ext cx="525564" cy="249403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  <a:effectLst>
                <a:softEdge rad="63500"/>
              </a:effectLst>
            </p:spPr>
            <p:txBody>
              <a:bodyPr wrap="square">
                <a:spAutoFit/>
              </a:bodyPr>
              <a:lstStyle/>
              <a:p>
                <a:r>
                  <a:rPr lang="ru-RU" sz="600" b="1" dirty="0">
                    <a:solidFill>
                      <a:srgbClr val="E2001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1:Б</a:t>
                </a:r>
              </a:p>
            </p:txBody>
          </p:sp>
        </p:grpSp>
        <p:sp>
          <p:nvSpPr>
            <p:cNvPr id="10" name="Прямоугольник 9"/>
            <p:cNvSpPr/>
            <p:nvPr/>
          </p:nvSpPr>
          <p:spPr>
            <a:xfrm>
              <a:off x="9407544" y="3712627"/>
              <a:ext cx="477977" cy="249403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  <a:effectLst>
              <a:softEdge rad="63500"/>
            </a:effectLst>
          </p:spPr>
          <p:txBody>
            <a:bodyPr wrap="square">
              <a:spAutoFit/>
            </a:bodyPr>
            <a:lstStyle/>
            <a:p>
              <a:r>
                <a:rPr lang="ru-RU" sz="600" b="1" dirty="0">
                  <a:solidFill>
                    <a:srgbClr val="E2001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3:А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971872" y="3756615"/>
              <a:ext cx="549068" cy="249403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  <a:effectLst>
              <a:softEdge rad="63500"/>
            </a:effectLst>
          </p:spPr>
          <p:txBody>
            <a:bodyPr wrap="square">
              <a:spAutoFit/>
            </a:bodyPr>
            <a:lstStyle/>
            <a:p>
              <a:r>
                <a:rPr lang="ru-RU" sz="600" b="1" dirty="0">
                  <a:solidFill>
                    <a:srgbClr val="E2001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2:А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0520939" y="3805496"/>
              <a:ext cx="443972" cy="249403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  <a:effectLst>
              <a:softEdge rad="63500"/>
            </a:effectLst>
          </p:spPr>
          <p:txBody>
            <a:bodyPr wrap="square">
              <a:spAutoFit/>
            </a:bodyPr>
            <a:lstStyle/>
            <a:p>
              <a:r>
                <a:rPr lang="ru-RU" sz="600" b="1" dirty="0">
                  <a:solidFill>
                    <a:srgbClr val="E2001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1:А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9074363" y="3972060"/>
              <a:ext cx="512027" cy="249403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  <a:effectLst>
              <a:softEdge rad="63500"/>
            </a:effectLst>
          </p:spPr>
          <p:txBody>
            <a:bodyPr wrap="square">
              <a:spAutoFit/>
            </a:bodyPr>
            <a:lstStyle/>
            <a:p>
              <a:r>
                <a:rPr lang="ru-RU" sz="600" b="1" dirty="0">
                  <a:solidFill>
                    <a:srgbClr val="E2001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2:Б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8543097" y="3864338"/>
              <a:ext cx="459286" cy="249403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  <a:effectLst>
              <a:softEdge rad="63500"/>
            </a:effectLst>
          </p:spPr>
          <p:txBody>
            <a:bodyPr wrap="square">
              <a:spAutoFit/>
            </a:bodyPr>
            <a:lstStyle/>
            <a:p>
              <a:r>
                <a:rPr lang="ru-RU" sz="600" b="1" dirty="0">
                  <a:solidFill>
                    <a:srgbClr val="E2001A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3:Б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20818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9512" y="61534"/>
            <a:ext cx="8856984" cy="374885"/>
          </a:xfrm>
          <a:prstGeom prst="rect">
            <a:avLst/>
          </a:prstGeom>
        </p:spPr>
        <p:txBody>
          <a:bodyPr vert="horz" lIns="77925" tIns="38963" rIns="77925" bIns="38963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6213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sz="1800" dirty="0">
                <a:solidFill>
                  <a:srgbClr val="C00000"/>
                </a:solidFill>
                <a:latin typeface="Poboto mono"/>
              </a:rPr>
              <a:t>Особенности проведения ГИА-9 в 2021 </a:t>
            </a:r>
            <a:r>
              <a:rPr lang="ru-RU" sz="1800" dirty="0" smtClean="0">
                <a:solidFill>
                  <a:srgbClr val="C00000"/>
                </a:solidFill>
                <a:latin typeface="Poboto mono"/>
              </a:rPr>
              <a:t>году</a:t>
            </a:r>
            <a:endParaRPr lang="ru-RU" sz="1800" dirty="0">
              <a:solidFill>
                <a:srgbClr val="C00000"/>
              </a:solidFill>
              <a:latin typeface="Poboto mono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839404"/>
              </p:ext>
            </p:extLst>
          </p:nvPr>
        </p:nvGraphicFramePr>
        <p:xfrm>
          <a:off x="194019" y="1275606"/>
          <a:ext cx="8626453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574"/>
                <a:gridCol w="2125279"/>
                <a:gridCol w="5400600"/>
              </a:tblGrid>
              <a:tr h="4903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Основной период</a:t>
                      </a: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Основной</a:t>
                      </a: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 период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ОГЭ и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Poboto mono"/>
                          <a:cs typeface="Times New Roman" pitchFamily="18" charset="0"/>
                        </a:rPr>
                        <a:t>ГВЭ</a:t>
                      </a:r>
                      <a:endParaRPr lang="ru-RU" sz="1200" b="1" kern="1200" dirty="0" smtClean="0">
                        <a:solidFill>
                          <a:srgbClr val="FF000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24 мая –</a:t>
                      </a:r>
                      <a:r>
                        <a:rPr lang="ru-RU" sz="1200" b="0" kern="1200" baseline="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27 мая – математика </a:t>
                      </a:r>
                    </a:p>
                  </a:txBody>
                  <a:tcPr marL="84406" marR="84406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rgbClr val="FF0000"/>
                          </a:solidFill>
                          <a:latin typeface="Poboto mono"/>
                          <a:cs typeface="Times New Roman" pitchFamily="18" charset="0"/>
                        </a:rPr>
                        <a:t>Участники ГИА сдают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rgbClr val="FF0000"/>
                          </a:solidFill>
                          <a:latin typeface="Poboto mono"/>
                          <a:cs typeface="Times New Roman" pitchFamily="18" charset="0"/>
                        </a:rPr>
                        <a:t>два обязательных предмета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rgbClr val="FF0000"/>
                          </a:solidFill>
                          <a:latin typeface="Poboto mono"/>
                          <a:cs typeface="Times New Roman" pitchFamily="18" charset="0"/>
                        </a:rPr>
                        <a:t>один предмет из обязательных предметов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solidFill>
                          <a:srgbClr val="FF0000"/>
                        </a:solidFill>
                        <a:latin typeface="Open sans"/>
                        <a:cs typeface="Times New Roman" pitchFamily="18" charset="0"/>
                      </a:endParaRP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Резервные сроки основного периода</a:t>
                      </a: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Резервные сроки ОГЭ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8 июня</a:t>
                      </a:r>
                      <a:r>
                        <a:rPr lang="ru-RU" sz="12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 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10 июня</a:t>
                      </a:r>
                      <a:r>
                        <a:rPr lang="ru-RU" sz="12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 математика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Резервные сроки ГВЭ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8 июня</a:t>
                      </a:r>
                      <a:r>
                        <a:rPr lang="ru-RU" sz="12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 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10 июня</a:t>
                      </a:r>
                      <a:r>
                        <a:rPr lang="ru-RU" sz="12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– математика </a:t>
                      </a: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rgbClr val="FF0000"/>
                          </a:solidFill>
                          <a:latin typeface="Poboto mono"/>
                          <a:cs typeface="Times New Roman" pitchFamily="18" charset="0"/>
                        </a:rPr>
                        <a:t>Участники ГИА</a:t>
                      </a:r>
                      <a:endParaRPr lang="ru-RU" sz="10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получившие в основной период </a:t>
                      </a:r>
                      <a:r>
                        <a:rPr lang="ru-RU" sz="10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неудовлетворительный результат по одному из обязательных учебных предметов;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 проходящие ГИА только по одному обязательному учебному предмету, и получившие в основной период </a:t>
                      </a:r>
                      <a:r>
                        <a:rPr lang="ru-RU" sz="10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по указанному учебному предмету неудовлетворительный результат;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принявшие участие в ГИА по соответствующему учебному предмету в основной период, но </a:t>
                      </a:r>
                      <a:r>
                        <a:rPr lang="ru-RU" sz="10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не завершившие выполнение экзаменационной работы по уважительным причинам </a:t>
                      </a: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(болезнь или иные обстоятельства), подтвержденным документально;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принявшие участие в ГИА по соответствующему учебному предмету в основной период, </a:t>
                      </a:r>
                      <a:r>
                        <a:rPr lang="ru-RU" sz="10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апелляции </a:t>
                      </a: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которых о нарушении Порядка конфликтной комиссией были удовлетворены;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принявшие участие в ГИА по соответствующему учебному предмету в основной период, </a:t>
                      </a:r>
                      <a:r>
                        <a:rPr lang="ru-RU" sz="10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чьи результаты были аннулированы по решению председателя ГЭК в случае выявления фактов нарушений Порядка ГИА-9</a:t>
                      </a: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, совершенных лицами, указанными в пунктах 49 и 50 Порядка ГИА-9, или иными (в том числе неустановленными) лицами.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ru-RU" sz="10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23959"/>
              </p:ext>
            </p:extLst>
          </p:nvPr>
        </p:nvGraphicFramePr>
        <p:xfrm>
          <a:off x="179512" y="411510"/>
          <a:ext cx="8640960" cy="496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757"/>
                <a:gridCol w="4783203"/>
              </a:tblGrid>
              <a:tr h="2679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Сроки</a:t>
                      </a:r>
                      <a:r>
                        <a:rPr lang="ru-RU" sz="1000" b="1" kern="1200" baseline="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 проведения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Допуск к ГИА-9 -</a:t>
                      </a:r>
                      <a:r>
                        <a:rPr lang="ru-RU" sz="1000" b="1" kern="1200" baseline="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итоговое собеседование</a:t>
                      </a: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002060"/>
                          </a:solidFill>
                          <a:latin typeface="Poboto mono"/>
                          <a:cs typeface="Times New Roman" pitchFamily="18" charset="0"/>
                        </a:rPr>
                        <a:t>Дополнительный срок 2 </a:t>
                      </a:r>
                      <a:endParaRPr lang="ru-RU" sz="1000" b="1" dirty="0">
                        <a:latin typeface="Poboto mono"/>
                      </a:endParaRPr>
                    </a:p>
                  </a:txBody>
                  <a:tcPr marL="84406" marR="84406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17.05.2021</a:t>
                      </a: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943046"/>
            <a:ext cx="8208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002774"/>
                </a:solidFill>
                <a:latin typeface="Poboto mono"/>
              </a:rPr>
              <a:t>Пункт 6, 7</a:t>
            </a:r>
            <a:endParaRPr lang="ru-RU" sz="1200" b="1" dirty="0">
              <a:solidFill>
                <a:srgbClr val="002774"/>
              </a:solidFill>
              <a:latin typeface="P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0155290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9512" y="61534"/>
            <a:ext cx="8856984" cy="374885"/>
          </a:xfrm>
          <a:prstGeom prst="rect">
            <a:avLst/>
          </a:prstGeom>
        </p:spPr>
        <p:txBody>
          <a:bodyPr vert="horz" lIns="77925" tIns="38963" rIns="77925" bIns="38963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6213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sz="1800" dirty="0">
                <a:solidFill>
                  <a:srgbClr val="C00000"/>
                </a:solidFill>
                <a:latin typeface="Poboto mono"/>
              </a:rPr>
              <a:t>Особенности проведения ГИА-9 в 2021 </a:t>
            </a:r>
            <a:r>
              <a:rPr lang="ru-RU" sz="1800" dirty="0" smtClean="0">
                <a:solidFill>
                  <a:srgbClr val="C00000"/>
                </a:solidFill>
                <a:latin typeface="Poboto mono"/>
              </a:rPr>
              <a:t>году</a:t>
            </a:r>
            <a:endParaRPr lang="ru-RU" sz="1800" dirty="0">
              <a:solidFill>
                <a:srgbClr val="C00000"/>
              </a:solidFill>
              <a:latin typeface="Poboto mono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087310"/>
              </p:ext>
            </p:extLst>
          </p:nvPr>
        </p:nvGraphicFramePr>
        <p:xfrm>
          <a:off x="279430" y="774345"/>
          <a:ext cx="8626453" cy="4091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226"/>
                <a:gridCol w="2232248"/>
                <a:gridCol w="5197979"/>
              </a:tblGrid>
              <a:tr h="480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Резервные сроки основного периода</a:t>
                      </a: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Резервные сроки ОГЭ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rgbClr val="00206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30 июня – 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2 июля – математика </a:t>
                      </a: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rgbClr val="FF0000"/>
                          </a:solidFill>
                          <a:latin typeface="Poboto mono"/>
                          <a:cs typeface="Times New Roman" pitchFamily="18" charset="0"/>
                        </a:rPr>
                        <a:t>Участники ГИА</a:t>
                      </a:r>
                      <a:endParaRPr lang="ru-RU" sz="1400" b="0" kern="1200" dirty="0" smtClean="0">
                        <a:solidFill>
                          <a:srgbClr val="00206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b="0" u="sng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не явившиеся на экзамен (экзамены) в основной период и (или) резервные сроки основного периода по уважительным причинам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(болезнь или иные обстоятельства), подтвержденным документально;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ru-RU" sz="12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впервые принявшие участие в ГИА в резервные сроки основного периода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, но получившие на ГИА </a:t>
                      </a:r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неудовлетворительный результат по одному из обязательных учебных предметов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ru-RU" sz="12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проходящие ГИА только </a:t>
                      </a:r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по одному обязательному учебному предмету, впервые принявшие участие в ГИА в резервные сроки основного периода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, но </a:t>
                      </a:r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получившие по указанному учебному предмету неудовлетворительный результат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ru-RU" sz="12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впервые принявшие участие в ГИА в резервные сроки основного периода и </a:t>
                      </a:r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повторно допущенные по решению председателя ГЭК к сдаче экзамена по соответствующему учебному предмету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по причинам, указанным в абзацах пятом-седьмом пункта 7 настоящих Особенностей.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0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88201" y="404298"/>
            <a:ext cx="8208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002774"/>
                </a:solidFill>
                <a:latin typeface="Poboto mono"/>
              </a:rPr>
              <a:t>Пункт 8</a:t>
            </a:r>
            <a:endParaRPr lang="ru-RU" sz="1200" b="1" dirty="0">
              <a:solidFill>
                <a:srgbClr val="002774"/>
              </a:solidFill>
              <a:latin typeface="P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9713295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9512" y="61534"/>
            <a:ext cx="8856984" cy="374885"/>
          </a:xfrm>
          <a:prstGeom prst="rect">
            <a:avLst/>
          </a:prstGeom>
        </p:spPr>
        <p:txBody>
          <a:bodyPr vert="horz" lIns="77925" tIns="38963" rIns="77925" bIns="38963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6213"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Roboto"/>
              </a:rPr>
              <a:t> </a:t>
            </a:r>
            <a:r>
              <a:rPr lang="ru-RU" sz="1800" dirty="0">
                <a:solidFill>
                  <a:srgbClr val="C00000"/>
                </a:solidFill>
                <a:latin typeface="Poboto mono"/>
              </a:rPr>
              <a:t>Особенности проведения ГИА-9 в 2021 </a:t>
            </a:r>
            <a:r>
              <a:rPr lang="ru-RU" sz="1800" dirty="0" smtClean="0">
                <a:solidFill>
                  <a:srgbClr val="C00000"/>
                </a:solidFill>
                <a:latin typeface="Poboto mono"/>
              </a:rPr>
              <a:t>году</a:t>
            </a:r>
            <a:endParaRPr lang="ru-RU" sz="1800" dirty="0">
              <a:solidFill>
                <a:srgbClr val="C00000"/>
              </a:solidFill>
              <a:latin typeface="Poboto mono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139063"/>
              </p:ext>
            </p:extLst>
          </p:nvPr>
        </p:nvGraphicFramePr>
        <p:xfrm>
          <a:off x="279430" y="774345"/>
          <a:ext cx="8626453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226"/>
                <a:gridCol w="2029627"/>
                <a:gridCol w="5400600"/>
              </a:tblGrid>
              <a:tr h="480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Дополнительный период </a:t>
                      </a: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Дополнительный</a:t>
                      </a: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 период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ОГЭ и ГВЭ</a:t>
                      </a:r>
                      <a:endParaRPr lang="en-US" sz="1200" b="1" kern="1200" dirty="0" smtClean="0">
                        <a:solidFill>
                          <a:srgbClr val="FF000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3 сентября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lang="ru-RU" sz="1200" b="0" kern="1200" baseline="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rgbClr val="00206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6 сентября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– математика </a:t>
                      </a: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rgbClr val="FF0000"/>
                          </a:solidFill>
                          <a:latin typeface="Poboto mono"/>
                          <a:cs typeface="Times New Roman" pitchFamily="18" charset="0"/>
                        </a:rPr>
                        <a:t>Участники ГИА</a:t>
                      </a:r>
                      <a:endParaRPr lang="ru-RU" sz="1200" b="0" kern="1200" dirty="0" smtClean="0">
                        <a:solidFill>
                          <a:srgbClr val="00206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0" kern="1200" dirty="0" smtClean="0">
                        <a:solidFill>
                          <a:srgbClr val="00206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не прошедшие ГИА по обязательным учебным предметам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,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получившие на ГИА неудовлетворительные результаты более чем по одному обязательному учебному предмету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, или </a:t>
                      </a:r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получившие повторно неудовлетворительный результат по одному из этих учебных предметов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 на ГИА в резервные сроки (дополнительные резервные сроки) основного периода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проходящие ГИА только по одному обязательному учебному предмету, </a:t>
                      </a:r>
                      <a:r>
                        <a:rPr lang="ru-RU" sz="1200" b="0" u="sng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не прошедшие ГИА или получившие повторно неудовлетворительный результат по обязательному учебному предмету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 в резервные сроки резервные сроки (дополнительные резервные сроки) основного периода </a:t>
                      </a:r>
                    </a:p>
                  </a:txBody>
                  <a:tcPr marL="84406" marR="84406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Резервные сроки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774"/>
                          </a:solidFill>
                          <a:latin typeface="Poboto mono"/>
                          <a:ea typeface="+mn-ea"/>
                          <a:cs typeface="+mn-cs"/>
                        </a:rPr>
                        <a:t>дополнительного периода</a:t>
                      </a: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Резервные сроки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rgbClr val="FF000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ОГЭ и ГВЭ</a:t>
                      </a:r>
                      <a:endParaRPr lang="en-US" sz="1200" b="1" kern="1200" dirty="0" smtClean="0">
                        <a:solidFill>
                          <a:srgbClr val="FF000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dirty="0" smtClean="0">
                        <a:solidFill>
                          <a:srgbClr val="FF000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13 сентября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–</a:t>
                      </a:r>
                      <a:r>
                        <a:rPr lang="ru-RU" sz="1200" b="0" kern="1200" baseline="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rgbClr val="00206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17 сентября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– математика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rgbClr val="00206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по решению председателя ГЭК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rgbClr val="00206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rgbClr val="002060"/>
                          </a:solidFill>
                          <a:latin typeface="Poboto mono"/>
                          <a:ea typeface="+mn-ea"/>
                          <a:cs typeface="Times New Roman" pitchFamily="18" charset="0"/>
                        </a:rPr>
                        <a:t>принявшие участие в ГИА в дополнительный период и повторно допущенные по решению председателя ГЭК к сдаче экзамена по соответствующему учебному предмету по причинам, указанным в абзацах втором-седьмом пункта 7 настоящих Особенностей.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rgbClr val="002060"/>
                        </a:solidFill>
                        <a:latin typeface="Poboto mono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88201" y="404298"/>
            <a:ext cx="8208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002774"/>
                </a:solidFill>
                <a:latin typeface="Poboto mono"/>
              </a:rPr>
              <a:t>Пункт 9, 10</a:t>
            </a:r>
            <a:endParaRPr lang="ru-RU" sz="1200" b="1" dirty="0">
              <a:solidFill>
                <a:srgbClr val="002774"/>
              </a:solidFill>
              <a:latin typeface="P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6142598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06DDC-2877-4D5E-A6B5-68171E5E20CC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6135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251520" y="267494"/>
            <a:ext cx="8640960" cy="46805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6213">
              <a:spcAft>
                <a:spcPts val="8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Poboto mono"/>
              </a:rPr>
              <a:t>Федеральные документы ГИА 2021 года</a:t>
            </a:r>
          </a:p>
          <a:p>
            <a:pPr marL="285750" indent="-17463" algn="l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774"/>
                </a:solidFill>
                <a:latin typeface="Poboto mono"/>
              </a:rPr>
              <a:t>  </a:t>
            </a:r>
            <a:r>
              <a:rPr lang="ru-RU" sz="2000" b="1" dirty="0" smtClean="0">
                <a:solidFill>
                  <a:srgbClr val="002774"/>
                </a:solidFill>
                <a:latin typeface="Poboto mono"/>
              </a:rPr>
              <a:t>Постановление </a:t>
            </a:r>
            <a:r>
              <a:rPr lang="ru-RU" sz="2000" b="1" dirty="0">
                <a:solidFill>
                  <a:srgbClr val="002774"/>
                </a:solidFill>
                <a:latin typeface="Poboto mono"/>
              </a:rPr>
              <a:t>Правительства Российской Федерации от 26 февраля 2021 года № </a:t>
            </a:r>
            <a:r>
              <a:rPr lang="ru-RU" sz="2000" b="1" dirty="0" smtClean="0">
                <a:solidFill>
                  <a:srgbClr val="002774"/>
                </a:solidFill>
                <a:latin typeface="Poboto mono"/>
              </a:rPr>
              <a:t>256 </a:t>
            </a:r>
            <a:r>
              <a:rPr lang="ru-RU" sz="2000" dirty="0" smtClean="0">
                <a:solidFill>
                  <a:srgbClr val="002774"/>
                </a:solidFill>
                <a:latin typeface="Poboto mono"/>
              </a:rPr>
              <a:t>«Об </a:t>
            </a:r>
            <a:r>
              <a:rPr lang="ru-RU" sz="2000" dirty="0">
                <a:solidFill>
                  <a:srgbClr val="002774"/>
                </a:solidFill>
                <a:latin typeface="Poboto mono"/>
              </a:rPr>
              <a:t>особенностях проведения государственной итоговой аттестации по образовательным программам основного общего и среднего общего образования в 2021 году»</a:t>
            </a:r>
          </a:p>
          <a:p>
            <a:pPr marL="285750" indent="-17463" algn="l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774"/>
                </a:solidFill>
                <a:latin typeface="Poboto mono"/>
              </a:rPr>
              <a:t>  Приказ </a:t>
            </a:r>
            <a:r>
              <a:rPr lang="ru-RU" sz="2000" dirty="0">
                <a:solidFill>
                  <a:srgbClr val="002774"/>
                </a:solidFill>
                <a:latin typeface="Poboto mono"/>
              </a:rPr>
              <a:t>Министерства просвещения Российской Федерации и Федеральной службы по надзору в сфере образования и </a:t>
            </a:r>
            <a:r>
              <a:rPr lang="ru-RU" sz="2000" dirty="0" smtClean="0">
                <a:solidFill>
                  <a:srgbClr val="002774"/>
                </a:solidFill>
                <a:latin typeface="Poboto mono"/>
              </a:rPr>
              <a:t>науки </a:t>
            </a:r>
            <a:r>
              <a:rPr lang="ru-RU" sz="2000" b="1" dirty="0" smtClean="0">
                <a:solidFill>
                  <a:srgbClr val="002774"/>
                </a:solidFill>
                <a:latin typeface="Poboto mono"/>
              </a:rPr>
              <a:t>от </a:t>
            </a:r>
            <a:r>
              <a:rPr lang="ru-RU" sz="2000" b="1" dirty="0">
                <a:solidFill>
                  <a:srgbClr val="002774"/>
                </a:solidFill>
                <a:latin typeface="Poboto mono"/>
              </a:rPr>
              <a:t>16 марта 2021 года № 104/306 </a:t>
            </a:r>
            <a:r>
              <a:rPr lang="ru-RU" sz="2000" dirty="0">
                <a:solidFill>
                  <a:srgbClr val="002774"/>
                </a:solidFill>
                <a:latin typeface="Poboto mono"/>
              </a:rPr>
              <a:t>«Об особенностях проведения государственной итоговой аттестации по образовательным программам основного общего образования в 2021 году» (зарегистрирован Министерством юстиции Российской Федерации 02 апреля 2021 года № 62970</a:t>
            </a:r>
            <a:r>
              <a:rPr lang="ru-RU" sz="2000" dirty="0" smtClean="0">
                <a:solidFill>
                  <a:srgbClr val="002774"/>
                </a:solidFill>
                <a:latin typeface="Poboto mono"/>
              </a:rPr>
              <a:t>)</a:t>
            </a:r>
            <a:endParaRPr lang="ru-RU" sz="2000" dirty="0">
              <a:solidFill>
                <a:srgbClr val="002774"/>
              </a:solidFill>
              <a:latin typeface="Poboto mono"/>
            </a:endParaRPr>
          </a:p>
          <a:p>
            <a:pPr marL="268287" algn="l">
              <a:spcAft>
                <a:spcPts val="800"/>
              </a:spcAft>
            </a:pPr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5215626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251520" y="51470"/>
            <a:ext cx="8568952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6213">
              <a:spcAft>
                <a:spcPts val="0"/>
              </a:spcAft>
            </a:pPr>
            <a:r>
              <a:rPr lang="ru-RU" sz="1800" b="1" dirty="0" smtClean="0">
                <a:solidFill>
                  <a:srgbClr val="002774"/>
                </a:solidFill>
                <a:latin typeface="Poboto mono"/>
              </a:rPr>
              <a:t>Особенности </a:t>
            </a:r>
            <a:r>
              <a:rPr lang="ru-RU" sz="1800" b="1" dirty="0">
                <a:solidFill>
                  <a:srgbClr val="002774"/>
                </a:solidFill>
                <a:latin typeface="Poboto mono"/>
              </a:rPr>
              <a:t>проведения </a:t>
            </a:r>
            <a:r>
              <a:rPr lang="ru-RU" sz="1800" b="1" dirty="0" smtClean="0">
                <a:solidFill>
                  <a:srgbClr val="002774"/>
                </a:solidFill>
                <a:latin typeface="Poboto mono"/>
              </a:rPr>
              <a:t>ГИА-9 в </a:t>
            </a:r>
            <a:r>
              <a:rPr lang="ru-RU" sz="1800" b="1" dirty="0">
                <a:solidFill>
                  <a:srgbClr val="002774"/>
                </a:solidFill>
                <a:latin typeface="Poboto mono"/>
              </a:rPr>
              <a:t>2021 </a:t>
            </a:r>
            <a:r>
              <a:rPr lang="ru-RU" sz="1800" b="1" dirty="0" smtClean="0">
                <a:solidFill>
                  <a:srgbClr val="002774"/>
                </a:solidFill>
                <a:latin typeface="Poboto mono"/>
              </a:rPr>
              <a:t>году</a:t>
            </a:r>
            <a:endParaRPr lang="ru-RU" sz="1800" b="1" dirty="0">
              <a:solidFill>
                <a:schemeClr val="tx2"/>
              </a:solidFill>
              <a:latin typeface="Poboto mono"/>
            </a:endParaRPr>
          </a:p>
          <a:p>
            <a:r>
              <a:rPr lang="ru-RU" sz="1600" b="1" dirty="0">
                <a:solidFill>
                  <a:srgbClr val="002774"/>
                </a:solidFill>
              </a:rPr>
              <a:t>пункт </a:t>
            </a:r>
            <a:r>
              <a:rPr lang="ru-RU" sz="1600" b="1" dirty="0" smtClean="0">
                <a:solidFill>
                  <a:srgbClr val="002774"/>
                </a:solidFill>
              </a:rPr>
              <a:t>2, пункт 4</a:t>
            </a:r>
            <a:endParaRPr lang="ru-RU" sz="1600" b="1" dirty="0">
              <a:solidFill>
                <a:srgbClr val="002774"/>
              </a:solidFill>
            </a:endParaRPr>
          </a:p>
          <a:p>
            <a:r>
              <a:rPr lang="ru-RU" sz="2000" b="1" dirty="0" smtClean="0">
                <a:solidFill>
                  <a:srgbClr val="C00000"/>
                </a:solidFill>
              </a:rPr>
              <a:t>Форма ГИА</a:t>
            </a:r>
          </a:p>
          <a:p>
            <a:r>
              <a:rPr lang="ru-RU" sz="2000" dirty="0" smtClean="0">
                <a:solidFill>
                  <a:srgbClr val="002774"/>
                </a:solidFill>
              </a:rPr>
              <a:t>основной </a:t>
            </a:r>
            <a:r>
              <a:rPr lang="ru-RU" sz="2000" dirty="0">
                <a:solidFill>
                  <a:srgbClr val="002774"/>
                </a:solidFill>
              </a:rPr>
              <a:t>государственный экзамен (</a:t>
            </a:r>
            <a:r>
              <a:rPr lang="ru-RU" sz="2000" dirty="0" smtClean="0">
                <a:solidFill>
                  <a:srgbClr val="002774"/>
                </a:solidFill>
              </a:rPr>
              <a:t>ОГЭ) </a:t>
            </a:r>
          </a:p>
          <a:p>
            <a:r>
              <a:rPr lang="ru-RU" sz="2000" dirty="0" smtClean="0">
                <a:solidFill>
                  <a:srgbClr val="002774"/>
                </a:solidFill>
              </a:rPr>
              <a:t>государственный </a:t>
            </a:r>
            <a:r>
              <a:rPr lang="ru-RU" sz="2000" dirty="0">
                <a:solidFill>
                  <a:srgbClr val="002774"/>
                </a:solidFill>
              </a:rPr>
              <a:t>выпускной экзамен (ГВЭ)</a:t>
            </a:r>
          </a:p>
          <a:p>
            <a:endParaRPr lang="ru-RU" sz="1000" dirty="0">
              <a:solidFill>
                <a:srgbClr val="002774"/>
              </a:solidFill>
            </a:endParaRPr>
          </a:p>
          <a:p>
            <a:r>
              <a:rPr lang="ru-RU" sz="2000" b="1" dirty="0" smtClean="0">
                <a:solidFill>
                  <a:srgbClr val="C00000"/>
                </a:solidFill>
              </a:rPr>
              <a:t>Предметы ГИА</a:t>
            </a:r>
          </a:p>
          <a:p>
            <a:r>
              <a:rPr lang="ru-RU" sz="2000" dirty="0" smtClean="0">
                <a:solidFill>
                  <a:srgbClr val="002774"/>
                </a:solidFill>
              </a:rPr>
              <a:t>2 </a:t>
            </a:r>
            <a:r>
              <a:rPr lang="ru-RU" sz="2000" dirty="0">
                <a:solidFill>
                  <a:srgbClr val="002774"/>
                </a:solidFill>
              </a:rPr>
              <a:t>обязательных учебных предмета - русский язык, </a:t>
            </a:r>
            <a:r>
              <a:rPr lang="ru-RU" sz="2000" dirty="0" smtClean="0">
                <a:solidFill>
                  <a:srgbClr val="002774"/>
                </a:solidFill>
              </a:rPr>
              <a:t>математика</a:t>
            </a:r>
            <a:endParaRPr lang="ru-RU" sz="2000" dirty="0">
              <a:solidFill>
                <a:srgbClr val="002774"/>
              </a:solidFill>
            </a:endParaRPr>
          </a:p>
          <a:p>
            <a:endParaRPr lang="ru-RU" sz="1000" b="1" dirty="0" smtClean="0">
              <a:solidFill>
                <a:srgbClr val="C00000"/>
              </a:solidFill>
            </a:endParaRPr>
          </a:p>
          <a:p>
            <a:r>
              <a:rPr lang="ru-RU" sz="2000" b="1" dirty="0" smtClean="0">
                <a:solidFill>
                  <a:srgbClr val="C00000"/>
                </a:solidFill>
              </a:rPr>
              <a:t>Участники ГИА</a:t>
            </a:r>
            <a:endParaRPr lang="ru-RU" sz="2000" dirty="0">
              <a:solidFill>
                <a:srgbClr val="002774"/>
              </a:solidFill>
            </a:endParaRPr>
          </a:p>
          <a:p>
            <a:r>
              <a:rPr lang="ru-RU" sz="2000" dirty="0" smtClean="0">
                <a:solidFill>
                  <a:srgbClr val="002774"/>
                </a:solidFill>
              </a:rPr>
              <a:t>выпускники </a:t>
            </a:r>
            <a:r>
              <a:rPr lang="ru-RU" sz="2000" dirty="0">
                <a:solidFill>
                  <a:srgbClr val="002774"/>
                </a:solidFill>
              </a:rPr>
              <a:t>текущего года, экстерны</a:t>
            </a:r>
          </a:p>
          <a:p>
            <a:pPr algn="l"/>
            <a:endParaRPr lang="ru-RU" sz="1000" b="1" dirty="0" smtClean="0">
              <a:solidFill>
                <a:srgbClr val="002774"/>
              </a:solidFill>
              <a:latin typeface="Poboto mono"/>
            </a:endParaRPr>
          </a:p>
          <a:p>
            <a:r>
              <a:rPr lang="ru-RU" sz="2000" b="1" dirty="0" smtClean="0">
                <a:solidFill>
                  <a:srgbClr val="C00000"/>
                </a:solidFill>
              </a:rPr>
              <a:t>!</a:t>
            </a:r>
            <a:r>
              <a:rPr lang="ru-RU" sz="2000" dirty="0" smtClean="0">
                <a:solidFill>
                  <a:srgbClr val="002774"/>
                </a:solidFill>
              </a:rPr>
              <a:t> Участники с ОВЗ, дети-инвалиды </a:t>
            </a:r>
            <a:r>
              <a:rPr lang="ru-RU" sz="2000" dirty="0">
                <a:solidFill>
                  <a:srgbClr val="002774"/>
                </a:solidFill>
              </a:rPr>
              <a:t>и </a:t>
            </a:r>
            <a:r>
              <a:rPr lang="ru-RU" sz="2000" dirty="0" smtClean="0">
                <a:solidFill>
                  <a:srgbClr val="002774"/>
                </a:solidFill>
              </a:rPr>
              <a:t>инвалиды </a:t>
            </a:r>
            <a:r>
              <a:rPr lang="ru-RU" sz="2000" dirty="0">
                <a:solidFill>
                  <a:srgbClr val="002774"/>
                </a:solidFill>
              </a:rPr>
              <a:t>ГИА </a:t>
            </a:r>
            <a:r>
              <a:rPr lang="ru-RU" sz="2000" b="1" dirty="0" smtClean="0">
                <a:solidFill>
                  <a:srgbClr val="C00000"/>
                </a:solidFill>
              </a:rPr>
              <a:t>- один обязательный учебный предмет по </a:t>
            </a:r>
            <a:r>
              <a:rPr lang="ru-RU" sz="2000" b="1" dirty="0">
                <a:solidFill>
                  <a:srgbClr val="C00000"/>
                </a:solidFill>
              </a:rPr>
              <a:t>их </a:t>
            </a:r>
            <a:r>
              <a:rPr lang="ru-RU" sz="2000" b="1" dirty="0" smtClean="0">
                <a:solidFill>
                  <a:srgbClr val="C00000"/>
                </a:solidFill>
              </a:rPr>
              <a:t>выбору в форме ГИА по их выбору</a:t>
            </a:r>
          </a:p>
          <a:p>
            <a:endParaRPr lang="ru-RU" sz="2000" b="1" dirty="0">
              <a:solidFill>
                <a:srgbClr val="C00000"/>
              </a:solidFill>
            </a:endParaRPr>
          </a:p>
          <a:p>
            <a:pPr lvl="0"/>
            <a:r>
              <a:rPr lang="ru-RU" sz="2000" b="1" dirty="0">
                <a:solidFill>
                  <a:srgbClr val="C00000"/>
                </a:solidFill>
              </a:rPr>
              <a:t>!</a:t>
            </a:r>
            <a:r>
              <a:rPr lang="ru-RU" sz="1600" dirty="0" smtClean="0">
                <a:solidFill>
                  <a:srgbClr val="002774"/>
                </a:solidFill>
              </a:rPr>
              <a:t> </a:t>
            </a:r>
            <a:r>
              <a:rPr lang="ru-RU" sz="1400" dirty="0" smtClean="0">
                <a:solidFill>
                  <a:srgbClr val="002774"/>
                </a:solidFill>
              </a:rPr>
              <a:t>вправе </a:t>
            </a:r>
            <a:r>
              <a:rPr lang="ru-RU" sz="1400" dirty="0">
                <a:solidFill>
                  <a:srgbClr val="002774"/>
                </a:solidFill>
              </a:rPr>
              <a:t>изменить форму ГИА при наличии </a:t>
            </a:r>
            <a:r>
              <a:rPr lang="ru-RU" sz="1400" dirty="0" smtClean="0">
                <a:solidFill>
                  <a:srgbClr val="002774"/>
                </a:solidFill>
              </a:rPr>
              <a:t>уважительных </a:t>
            </a:r>
            <a:r>
              <a:rPr lang="ru-RU" sz="1400" dirty="0">
                <a:solidFill>
                  <a:srgbClr val="002774"/>
                </a:solidFill>
              </a:rPr>
              <a:t>причин (болезни или иных обстоятельств), подтвержденных </a:t>
            </a:r>
            <a:r>
              <a:rPr lang="ru-RU" sz="1400" dirty="0" smtClean="0">
                <a:solidFill>
                  <a:srgbClr val="002774"/>
                </a:solidFill>
              </a:rPr>
              <a:t>документально</a:t>
            </a:r>
            <a:r>
              <a:rPr lang="ru-RU" sz="1400" dirty="0">
                <a:solidFill>
                  <a:srgbClr val="002774"/>
                </a:solidFill>
              </a:rPr>
              <a:t> </a:t>
            </a:r>
            <a:r>
              <a:rPr lang="ru-RU" sz="1400" dirty="0" smtClean="0">
                <a:solidFill>
                  <a:srgbClr val="002774"/>
                </a:solidFill>
              </a:rPr>
              <a:t>               заявление </a:t>
            </a:r>
            <a:r>
              <a:rPr lang="ru-RU" sz="1400" dirty="0">
                <a:solidFill>
                  <a:srgbClr val="002774"/>
                </a:solidFill>
              </a:rPr>
              <a:t>в ГЭК с указанием измененной формы ГИА </a:t>
            </a:r>
            <a:endParaRPr lang="ru-RU" sz="1400" dirty="0" smtClean="0">
              <a:solidFill>
                <a:srgbClr val="002774"/>
              </a:solidFill>
            </a:endParaRPr>
          </a:p>
          <a:p>
            <a:pPr lvl="0"/>
            <a:r>
              <a:rPr lang="ru-RU" sz="1400" b="1" dirty="0" smtClean="0">
                <a:solidFill>
                  <a:srgbClr val="C00000"/>
                </a:solidFill>
              </a:rPr>
              <a:t>не </a:t>
            </a:r>
            <a:r>
              <a:rPr lang="ru-RU" sz="1400" b="1" dirty="0">
                <a:solidFill>
                  <a:srgbClr val="C00000"/>
                </a:solidFill>
              </a:rPr>
              <a:t>позднее чем за две недели до даты соответствующего </a:t>
            </a:r>
            <a:r>
              <a:rPr lang="ru-RU" sz="1400" b="1" dirty="0" smtClean="0">
                <a:solidFill>
                  <a:srgbClr val="C00000"/>
                </a:solidFill>
              </a:rPr>
              <a:t>экзамена</a:t>
            </a:r>
            <a:endParaRPr lang="ru-RU" sz="1400" b="1" dirty="0">
              <a:solidFill>
                <a:srgbClr val="C00000"/>
              </a:solidFill>
            </a:endParaRPr>
          </a:p>
          <a:p>
            <a:endParaRPr lang="ru-RU" sz="1800" dirty="0">
              <a:solidFill>
                <a:srgbClr val="002774"/>
              </a:solidFill>
            </a:endParaRPr>
          </a:p>
          <a:p>
            <a:pPr algn="l"/>
            <a:endParaRPr lang="ru-RU" sz="1000" b="1" dirty="0" smtClean="0">
              <a:solidFill>
                <a:srgbClr val="002774"/>
              </a:solidFill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3563888" y="4546712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4211960" y="3867894"/>
            <a:ext cx="144016" cy="36004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8379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Экзамены по предметам по выбору отменены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67905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ru-RU" sz="2000" b="1" dirty="0" smtClean="0">
              <a:solidFill>
                <a:srgbClr val="002774"/>
              </a:solidFill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002774"/>
                </a:solidFill>
              </a:rPr>
              <a:t>Проведение </a:t>
            </a:r>
            <a:r>
              <a:rPr lang="ru-RU" sz="2000" b="1" dirty="0">
                <a:solidFill>
                  <a:srgbClr val="002774"/>
                </a:solidFill>
              </a:rPr>
              <a:t>основного государственного экзамена (ОГЭ) по предметам по выбору в 2020/21 учебном году отменено, вместо этих экзаменов для девятиклассников будут проведены </a:t>
            </a:r>
            <a:r>
              <a:rPr lang="ru-RU" sz="2000" b="1" dirty="0">
                <a:solidFill>
                  <a:srgbClr val="C00000"/>
                </a:solidFill>
              </a:rPr>
              <a:t>контрольные работы </a:t>
            </a:r>
            <a:r>
              <a:rPr lang="ru-RU" sz="2000" b="1" dirty="0">
                <a:solidFill>
                  <a:srgbClr val="002774"/>
                </a:solidFill>
              </a:rPr>
              <a:t>по одному учебному предмету. </a:t>
            </a:r>
            <a:endParaRPr lang="ru-RU" sz="2000" b="1" dirty="0" smtClean="0">
              <a:solidFill>
                <a:srgbClr val="002774"/>
              </a:solidFill>
            </a:endParaRPr>
          </a:p>
          <a:p>
            <a:pPr marL="0" lvl="1" indent="0" algn="ctr">
              <a:buNone/>
            </a:pPr>
            <a:r>
              <a:rPr lang="ru-RU" sz="2200" b="1" dirty="0">
                <a:solidFill>
                  <a:srgbClr val="C00000"/>
                </a:solidFill>
              </a:rPr>
              <a:t>Явка обязательна. Неявка только по уважительной причине (документ).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Распоряжение</a:t>
            </a:r>
            <a:r>
              <a:rPr lang="ru-RU" sz="2000" b="1" dirty="0" smtClean="0">
                <a:solidFill>
                  <a:srgbClr val="002774"/>
                </a:solidFill>
              </a:rPr>
              <a:t>  комитета </a:t>
            </a:r>
            <a:r>
              <a:rPr lang="ru-RU" sz="2000" b="1" dirty="0">
                <a:solidFill>
                  <a:srgbClr val="002774"/>
                </a:solidFill>
              </a:rPr>
              <a:t>общего и профессионального образования Ленинградской </a:t>
            </a:r>
            <a:r>
              <a:rPr lang="ru-RU" sz="2000" b="1" dirty="0" smtClean="0">
                <a:solidFill>
                  <a:srgbClr val="002774"/>
                </a:solidFill>
              </a:rPr>
              <a:t>области от«19</a:t>
            </a:r>
            <a:r>
              <a:rPr lang="ru-RU" sz="2000" b="1" dirty="0">
                <a:solidFill>
                  <a:srgbClr val="002774"/>
                </a:solidFill>
              </a:rPr>
              <a:t>» апреля 2021 года № </a:t>
            </a:r>
            <a:r>
              <a:rPr lang="ru-RU" sz="2000" b="1" dirty="0" smtClean="0">
                <a:solidFill>
                  <a:srgbClr val="002774"/>
                </a:solidFill>
              </a:rPr>
              <a:t>1050-р «Об </a:t>
            </a:r>
            <a:r>
              <a:rPr lang="ru-RU" sz="2000" b="1" dirty="0">
                <a:solidFill>
                  <a:srgbClr val="002774"/>
                </a:solidFill>
              </a:rPr>
              <a:t>утверждении </a:t>
            </a:r>
            <a:r>
              <a:rPr lang="ru-RU" sz="2000" b="1" dirty="0" smtClean="0">
                <a:solidFill>
                  <a:srgbClr val="002774"/>
                </a:solidFill>
              </a:rPr>
              <a:t>Порядка </a:t>
            </a:r>
            <a:r>
              <a:rPr lang="ru-RU" sz="2000" b="1" dirty="0">
                <a:solidFill>
                  <a:srgbClr val="002774"/>
                </a:solidFill>
              </a:rPr>
              <a:t>организации, проведения и проверки контрольных </a:t>
            </a:r>
            <a:r>
              <a:rPr lang="ru-RU" sz="2000" b="1" dirty="0" smtClean="0">
                <a:solidFill>
                  <a:srgbClr val="002774"/>
                </a:solidFill>
              </a:rPr>
              <a:t>работ для </a:t>
            </a:r>
            <a:r>
              <a:rPr lang="ru-RU" sz="2000" b="1" dirty="0">
                <a:solidFill>
                  <a:srgbClr val="002774"/>
                </a:solidFill>
              </a:rPr>
              <a:t>лиц, завершающих освоение образовательных программ </a:t>
            </a:r>
            <a:r>
              <a:rPr lang="ru-RU" sz="2000" b="1" dirty="0" smtClean="0">
                <a:solidFill>
                  <a:srgbClr val="002774"/>
                </a:solidFill>
              </a:rPr>
              <a:t> основного </a:t>
            </a:r>
            <a:r>
              <a:rPr lang="ru-RU" sz="2000" b="1" dirty="0">
                <a:solidFill>
                  <a:srgbClr val="002774"/>
                </a:solidFill>
              </a:rPr>
              <a:t>общего образования, в Ленинградской области в 2021 </a:t>
            </a:r>
            <a:r>
              <a:rPr lang="ru-RU" sz="2000" b="1" dirty="0" smtClean="0">
                <a:solidFill>
                  <a:srgbClr val="002774"/>
                </a:solidFill>
              </a:rPr>
              <a:t>год»</a:t>
            </a:r>
            <a:endParaRPr lang="ru-RU" sz="2000" b="1" dirty="0">
              <a:solidFill>
                <a:srgbClr val="002774"/>
              </a:solidFill>
            </a:endParaRPr>
          </a:p>
          <a:p>
            <a:pPr marL="0" indent="0" algn="ctr">
              <a:buNone/>
            </a:pPr>
            <a:endParaRPr lang="ru-RU" sz="2000" b="1" dirty="0">
              <a:solidFill>
                <a:srgbClr val="002774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7711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645692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Выписка </a:t>
            </a:r>
            <a:r>
              <a:rPr lang="ru-RU" sz="2200" b="1" dirty="0">
                <a:solidFill>
                  <a:srgbClr val="C00000"/>
                </a:solidFill>
              </a:rPr>
              <a:t>из Порядка организации, проведения и проверки контрольных работ для лиц, завершающих освоение образовательных программ основного общего образования, в Ленинградской области в 2021 году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91630"/>
            <a:ext cx="8229600" cy="3240360"/>
          </a:xfrm>
        </p:spPr>
        <p:txBody>
          <a:bodyPr>
            <a:normAutofit fontScale="62500" lnSpcReduction="20000"/>
          </a:bodyPr>
          <a:lstStyle/>
          <a:p>
            <a:pPr marL="457200" lvl="1" indent="0" algn="ctr">
              <a:buNone/>
            </a:pPr>
            <a:r>
              <a:rPr lang="ru-RU" sz="3200" dirty="0"/>
              <a:t> </a:t>
            </a:r>
            <a:r>
              <a:rPr lang="ru-RU" sz="3200" b="1" dirty="0">
                <a:solidFill>
                  <a:srgbClr val="002774"/>
                </a:solidFill>
              </a:rPr>
              <a:t>Контрольные работы по соответствующим учебным предметам проводятся в следующие даты: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18 мая 2021 года (вторник) </a:t>
            </a:r>
            <a:r>
              <a:rPr lang="ru-RU" b="1" dirty="0">
                <a:solidFill>
                  <a:srgbClr val="0070C0"/>
                </a:solidFill>
              </a:rPr>
              <a:t>- биология, литература, информатика и информационно-коммуникационные технологии;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19 мая 2021 года (среда) </a:t>
            </a:r>
            <a:r>
              <a:rPr lang="ru-RU" b="1" dirty="0">
                <a:solidFill>
                  <a:srgbClr val="0070C0"/>
                </a:solidFill>
              </a:rPr>
              <a:t>- физика, история;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20 мая 2021 года (четверг) </a:t>
            </a:r>
            <a:r>
              <a:rPr lang="ru-RU" b="1" dirty="0">
                <a:solidFill>
                  <a:srgbClr val="0070C0"/>
                </a:solidFill>
              </a:rPr>
              <a:t>- обществознание, химия;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21 мая 2021 года (пятница) </a:t>
            </a:r>
            <a:r>
              <a:rPr lang="ru-RU" b="1" dirty="0">
                <a:solidFill>
                  <a:srgbClr val="0070C0"/>
                </a:solidFill>
              </a:rPr>
              <a:t>- география, иностранные языки (английский, французский, немецкий).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НАЧАЛО </a:t>
            </a:r>
            <a:r>
              <a:rPr lang="ru-RU" dirty="0">
                <a:solidFill>
                  <a:srgbClr val="FF0000"/>
                </a:solidFill>
              </a:rPr>
              <a:t>– 10.00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774"/>
                </a:solidFill>
              </a:rPr>
              <a:t>Резервные сроки проведения контрольных работ по соответствующим учебным предметам не предусмотрены.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6152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spc="-100" dirty="0">
                <a:solidFill>
                  <a:srgbClr val="FF0000"/>
                </a:solidFill>
                <a:latin typeface="+mn-lt"/>
              </a:rPr>
              <a:t>Выбор учебных предметов</a:t>
            </a:r>
            <a:endParaRPr lang="ru-RU" sz="2000" b="1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058350"/>
              </p:ext>
            </p:extLst>
          </p:nvPr>
        </p:nvGraphicFramePr>
        <p:xfrm>
          <a:off x="457200" y="1200150"/>
          <a:ext cx="8229600" cy="3204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22900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Обществознание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География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Информатика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Биология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Физика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Английский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язык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Химия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Литература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История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vert="vert270" anchor="ctr"/>
                </a:tc>
              </a:tr>
              <a:tr h="593686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а - 0</a:t>
                      </a:r>
                    </a:p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б - 8</a:t>
                      </a:r>
                      <a:endParaRPr lang="ru-RU" b="1" dirty="0">
                        <a:solidFill>
                          <a:srgbClr val="00277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а - 3</a:t>
                      </a:r>
                    </a:p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б - 8</a:t>
                      </a:r>
                    </a:p>
                    <a:p>
                      <a:endParaRPr lang="ru-RU" b="1" dirty="0">
                        <a:solidFill>
                          <a:srgbClr val="00277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а - 8</a:t>
                      </a:r>
                    </a:p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б - 4</a:t>
                      </a:r>
                    </a:p>
                    <a:p>
                      <a:endParaRPr lang="ru-RU" b="1" dirty="0">
                        <a:solidFill>
                          <a:srgbClr val="00277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а - 9</a:t>
                      </a:r>
                    </a:p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б - 6</a:t>
                      </a:r>
                    </a:p>
                    <a:p>
                      <a:endParaRPr lang="ru-RU" b="1" dirty="0">
                        <a:solidFill>
                          <a:srgbClr val="00277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а - 5</a:t>
                      </a:r>
                    </a:p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б - 1</a:t>
                      </a:r>
                    </a:p>
                    <a:p>
                      <a:endParaRPr lang="ru-RU" b="1" dirty="0">
                        <a:solidFill>
                          <a:srgbClr val="00277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а - 1</a:t>
                      </a:r>
                    </a:p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б - 0</a:t>
                      </a:r>
                    </a:p>
                    <a:p>
                      <a:endParaRPr lang="ru-RU" b="1" dirty="0">
                        <a:solidFill>
                          <a:srgbClr val="00277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а - 1</a:t>
                      </a:r>
                    </a:p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б - 0</a:t>
                      </a:r>
                    </a:p>
                    <a:p>
                      <a:endParaRPr lang="ru-RU" b="1" dirty="0">
                        <a:solidFill>
                          <a:srgbClr val="00277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а - 3</a:t>
                      </a:r>
                    </a:p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б - 0</a:t>
                      </a:r>
                    </a:p>
                    <a:p>
                      <a:endParaRPr lang="ru-RU" b="1" dirty="0">
                        <a:solidFill>
                          <a:srgbClr val="00277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а - 0</a:t>
                      </a:r>
                    </a:p>
                    <a:p>
                      <a:r>
                        <a:rPr lang="ru-RU" b="1" dirty="0" smtClean="0">
                          <a:solidFill>
                            <a:srgbClr val="002774"/>
                          </a:solidFill>
                        </a:rPr>
                        <a:t>9 б - 0</a:t>
                      </a:r>
                    </a:p>
                    <a:p>
                      <a:endParaRPr lang="ru-RU" b="1" dirty="0">
                        <a:solidFill>
                          <a:srgbClr val="002774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7409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rgbClr val="C00000"/>
                </a:solidFill>
              </a:rPr>
              <a:t/>
            </a:r>
            <a:br>
              <a:rPr lang="ru-RU" sz="2200" b="1" dirty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rgbClr val="C00000"/>
                </a:solidFill>
              </a:rPr>
              <a:t/>
            </a:r>
            <a:br>
              <a:rPr lang="ru-RU" sz="2200" b="1" dirty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Продолжительность проведения контрольной работы по учебным предметам и перечень заданий, не включаемых в КИМ контрольных работ по отдельным учебным предметам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914159"/>
              </p:ext>
            </p:extLst>
          </p:nvPr>
        </p:nvGraphicFramePr>
        <p:xfrm>
          <a:off x="899592" y="1200152"/>
          <a:ext cx="7416823" cy="3387206"/>
        </p:xfrm>
        <a:graphic>
          <a:graphicData uri="http://schemas.openxmlformats.org/drawingml/2006/table">
            <a:tbl>
              <a:tblPr firstRow="1" firstCol="1" bandRow="1"/>
              <a:tblGrid>
                <a:gridCol w="593485"/>
                <a:gridCol w="2374639"/>
                <a:gridCol w="2569910"/>
                <a:gridCol w="1878789"/>
              </a:tblGrid>
              <a:tr h="598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Название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учебного предмета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Перечень заданий, </a:t>
                      </a: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включенных в КИМ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Продолжительность выполнения работы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96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235 мин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96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180 мин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96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180 мин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369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180 мин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96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Задание №17, эксперимент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160 мин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96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Задание №24, эксперимент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 мин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96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 мин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860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Информатика и информационно-коммуникационные технологии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 мин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895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Иностранные языки (английский, французский, немецкий)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Задания устной части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 мин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803" marR="558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7033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548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rgbClr val="C00000"/>
                </a:solidFill>
              </a:rPr>
              <a:t/>
            </a:r>
            <a:br>
              <a:rPr lang="ru-RU" sz="2200" b="1" dirty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Разрешенные </a:t>
            </a:r>
            <a:r>
              <a:rPr lang="ru-RU" sz="2200" b="1" dirty="0">
                <a:solidFill>
                  <a:srgbClr val="C00000"/>
                </a:solidFill>
              </a:rPr>
              <a:t>к использованию на контрольной работе средства обучения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42223"/>
              </p:ext>
            </p:extLst>
          </p:nvPr>
        </p:nvGraphicFramePr>
        <p:xfrm>
          <a:off x="457200" y="1086033"/>
          <a:ext cx="8507288" cy="392923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38536"/>
                <a:gridCol w="6768752"/>
              </a:tblGrid>
              <a:tr h="2863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400" b="1" dirty="0">
                          <a:solidFill>
                            <a:srgbClr val="002774"/>
                          </a:solidFill>
                          <a:effectLst/>
                        </a:rPr>
                        <a:t>Учебный предмет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400" b="1" dirty="0">
                          <a:solidFill>
                            <a:srgbClr val="002774"/>
                          </a:solidFill>
                          <a:effectLst/>
                        </a:rPr>
                        <a:t>Перечень разрешенных к использованию средств обучения 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34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физика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линейка для построения графиков, оптических и электрических схем;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непрограммируемый </a:t>
                      </a:r>
                      <a:r>
                        <a:rPr lang="ru-RU" sz="1100" b="1" dirty="0" smtClean="0">
                          <a:solidFill>
                            <a:srgbClr val="002774"/>
                          </a:solidFill>
                          <a:effectLst/>
                        </a:rPr>
                        <a:t>калькулятор </a:t>
                      </a:r>
                      <a:r>
                        <a:rPr lang="ru-RU" sz="900" b="1" dirty="0" smtClean="0">
                          <a:solidFill>
                            <a:srgbClr val="C00000"/>
                          </a:solidFill>
                          <a:effectLst/>
                        </a:rPr>
                        <a:t>(</a:t>
                      </a:r>
                      <a:r>
                        <a:rPr kumimoji="0" lang="ru-RU" altLang="ru-RU" sz="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непрограммируемый калькулятор: </a:t>
                      </a: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обеспечивает выполнение арифметических вычислений и тригонометрических функций; не осуществляет функции средства связи, хранилища базы данных; и не имеет доступа к сетям передачи данных (в том числе к сети "Интернет"). 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597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>
                          <a:solidFill>
                            <a:srgbClr val="002774"/>
                          </a:solidFill>
                          <a:effectLst/>
                        </a:rPr>
                        <a:t>химия</a:t>
                      </a:r>
                      <a:endParaRPr lang="ru-RU" sz="1100" b="1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периодическая система химических элементов Д.И. Менделеева;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таблица растворимости солей, кислот и оснований в воде; электрохимический ряд напряжений металлов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(в комплекте с КИМ)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непрограммируемый калькулятор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34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>
                          <a:solidFill>
                            <a:srgbClr val="002774"/>
                          </a:solidFill>
                          <a:effectLst/>
                        </a:rPr>
                        <a:t>биология</a:t>
                      </a:r>
                      <a:endParaRPr lang="ru-RU" sz="1100" b="1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линейка для проведения измерений при выполнении заданий с рисунками;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непрограммируемый калькулятор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89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литература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орфографические словари, полные тексты художественных произведений и сборники лирики, в которых не должно быть вступительных статей и комментариев (предоставляются ОО)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416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>
                          <a:solidFill>
                            <a:srgbClr val="002774"/>
                          </a:solidFill>
                          <a:effectLst/>
                        </a:rPr>
                        <a:t>география</a:t>
                      </a:r>
                      <a:endParaRPr lang="ru-RU" sz="1100" b="1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географические атласы для 7-9 классов для решения практических заданий (предоставляются ОО);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линейка для измерений расстояний по топографической карте;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непрограммируемый калькулятор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95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>
                          <a:solidFill>
                            <a:srgbClr val="002774"/>
                          </a:solidFill>
                          <a:effectLst/>
                        </a:rPr>
                        <a:t>иностранные языки</a:t>
                      </a:r>
                      <a:endParaRPr lang="ru-RU" sz="1100" b="1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технические средства, обеспечивающие воспроизведение аудиозаписей содержащихся на электронных носителях, для выполнения заданий раздела «</a:t>
                      </a:r>
                      <a:r>
                        <a:rPr lang="ru-RU" sz="1100" b="1" dirty="0" err="1">
                          <a:solidFill>
                            <a:srgbClr val="002774"/>
                          </a:solidFill>
                          <a:effectLst/>
                        </a:rPr>
                        <a:t>Аудирование</a:t>
                      </a: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»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47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>
                          <a:solidFill>
                            <a:srgbClr val="002774"/>
                          </a:solidFill>
                          <a:effectLst/>
                        </a:rPr>
                        <a:t>информатика и ИКТ</a:t>
                      </a:r>
                      <a:endParaRPr lang="ru-RU" sz="1100" b="1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1060" algn="l"/>
                        </a:tabLst>
                      </a:pPr>
                      <a:r>
                        <a:rPr lang="ru-RU" sz="1100" b="1" dirty="0">
                          <a:solidFill>
                            <a:srgbClr val="002774"/>
                          </a:solidFill>
                          <a:effectLst/>
                        </a:rPr>
                        <a:t>компьютерная техника, не имеющая доступа к сети «Интернет»; специальное программного обеспечение</a:t>
                      </a:r>
                      <a:endParaRPr lang="ru-RU" sz="1100" b="1" dirty="0">
                        <a:solidFill>
                          <a:srgbClr val="00277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12482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37579"/>
          </a:xfrm>
        </p:spPr>
        <p:txBody>
          <a:bodyPr>
            <a:normAutofit/>
          </a:bodyPr>
          <a:lstStyle/>
          <a:p>
            <a:r>
              <a:rPr lang="ru-RU" sz="2000" b="1" spc="-100" dirty="0">
                <a:solidFill>
                  <a:srgbClr val="FF0000"/>
                </a:solidFill>
                <a:latin typeface="+mn-lt"/>
              </a:rPr>
              <a:t>Шкала </a:t>
            </a:r>
            <a:r>
              <a:rPr lang="ru-RU" sz="2000" b="1" spc="-100" dirty="0" smtClean="0">
                <a:solidFill>
                  <a:srgbClr val="FF0000"/>
                </a:solidFill>
                <a:latin typeface="+mn-lt"/>
              </a:rPr>
              <a:t> перевода  баллов </a:t>
            </a:r>
            <a:r>
              <a:rPr lang="ru-RU" sz="2000" b="1" spc="-100" dirty="0">
                <a:solidFill>
                  <a:srgbClr val="FF0000"/>
                </a:solidFill>
                <a:latin typeface="+mn-lt"/>
              </a:rPr>
              <a:t>в отметку</a:t>
            </a:r>
            <a:endParaRPr lang="ru-RU" sz="20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4" t="27945" r="17713" b="15508"/>
          <a:stretch/>
        </p:blipFill>
        <p:spPr bwMode="auto">
          <a:xfrm>
            <a:off x="467544" y="915566"/>
            <a:ext cx="8208911" cy="40089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7282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e189f1a753ee679d1b35c74a851e0b830c82ef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7528</TotalTime>
  <Words>1683</Words>
  <Application>Microsoft Office PowerPoint</Application>
  <PresentationFormat>Экран (16:9)</PresentationFormat>
  <Paragraphs>310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Экзамены по предметам по выбору отменены</vt:lpstr>
      <vt:lpstr> Выписка из Порядка организации, проведения и проверки контрольных работ для лиц, завершающих освоение образовательных программ основного общего образования, в Ленинградской области в 2021 году </vt:lpstr>
      <vt:lpstr>Выбор учебных предметов</vt:lpstr>
      <vt:lpstr>    Продолжительность проведения контрольной работы по учебным предметам и перечень заданий, не включаемых в КИМ контрольных работ по отдельным учебным предметам   </vt:lpstr>
      <vt:lpstr>  Разрешенные к использованию на контрольной работе средства обучения  </vt:lpstr>
      <vt:lpstr>Шкала  перевода  баллов в отметку</vt:lpstr>
      <vt:lpstr>Индивидуальный комплект бланков ответов участника КР:</vt:lpstr>
      <vt:lpstr> При выполнении работы запрещается:  </vt:lpstr>
      <vt:lpstr>  Учет результатов контрольных работ </vt:lpstr>
      <vt:lpstr>Презентация PowerPoint</vt:lpstr>
      <vt:lpstr>Аудитории</vt:lpstr>
      <vt:lpstr>Презентация PowerPoint</vt:lpstr>
      <vt:lpstr>Презентация PowerPoint</vt:lpstr>
      <vt:lpstr>Презентация PowerPoint</vt:lpstr>
      <vt:lpstr>      Спасибо за внимание!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vmihailova</dc:creator>
  <cp:lastModifiedBy>Завуч</cp:lastModifiedBy>
  <cp:revision>1930</cp:revision>
  <cp:lastPrinted>2021-02-26T10:18:27Z</cp:lastPrinted>
  <dcterms:created xsi:type="dcterms:W3CDTF">2014-12-04T05:36:41Z</dcterms:created>
  <dcterms:modified xsi:type="dcterms:W3CDTF">2021-05-13T13:41:02Z</dcterms:modified>
</cp:coreProperties>
</file>