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2" r:id="rId5"/>
    <p:sldId id="260" r:id="rId6"/>
    <p:sldId id="272" r:id="rId7"/>
    <p:sldId id="263" r:id="rId8"/>
    <p:sldId id="264" r:id="rId9"/>
    <p:sldId id="271" r:id="rId10"/>
    <p:sldId id="265" r:id="rId11"/>
    <p:sldId id="266" r:id="rId12"/>
    <p:sldId id="267" r:id="rId13"/>
    <p:sldId id="270" r:id="rId14"/>
    <p:sldId id="268" r:id="rId15"/>
    <p:sldId id="269" r:id="rId16"/>
    <p:sldId id="273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mTDidNPG8" TargetMode="External"/><Relationship Id="rId2" Type="http://schemas.openxmlformats.org/officeDocument/2006/relationships/hyperlink" Target="http://obrnadzor.gov.ru/gia/gia-11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.sbor.net/" TargetMode="External"/><Relationship Id="rId5" Type="http://schemas.openxmlformats.org/officeDocument/2006/relationships/hyperlink" Target="http://edu.lenobl.ru/" TargetMode="External"/><Relationship Id="rId4" Type="http://schemas.openxmlformats.org/officeDocument/2006/relationships/hyperlink" Target="http://ege.edu.ru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gve/gve-11#!/tab/178485354-2" TargetMode="External"/><Relationship Id="rId2" Type="http://schemas.openxmlformats.org/officeDocument/2006/relationships/hyperlink" Target="https://fipi.ru/gve/gve-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.fipi.ru/gve/gve-11/2021/RU_gve_attestat_2021.zip" TargetMode="External"/><Relationship Id="rId2" Type="http://schemas.openxmlformats.org/officeDocument/2006/relationships/hyperlink" Target="https://fipi.ru/gve/gve-1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fipi.ru/gve/gve-11#!/tab/178485354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Родительское собрание 20.03.2021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2204864"/>
            <a:ext cx="8503920" cy="3894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Особенности проведения ГИА-11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в 2021 году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ГИА-11 (ЕГЭ) для получения аттестата о среднем общем образовании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2051871"/>
              </p:ext>
            </p:extLst>
          </p:nvPr>
        </p:nvGraphicFramePr>
        <p:xfrm>
          <a:off x="301625" y="1527175"/>
          <a:ext cx="8504240" cy="51892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ГИА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на аттестат-2021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ru-RU" sz="1200" b="1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поступлением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 вуз в 2021 г.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Open sans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 форме ЕГЭ на аттестат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предметы по выбору по специальности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(математика на аттестат не засчитывается)</a:t>
                      </a:r>
                      <a:endParaRPr lang="ru-RU" sz="1200" b="1" kern="1200" dirty="0" smtClean="0">
                        <a:solidFill>
                          <a:srgbClr val="FF000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Основной период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Open sans"/>
                          <a:cs typeface="Times New Roman" pitchFamily="18" charset="0"/>
                        </a:rPr>
                        <a:t>ЕГЭ </a:t>
                      </a:r>
                      <a:endParaRPr lang="ru-RU" sz="1200" b="1" kern="1200" dirty="0" smtClean="0">
                        <a:solidFill>
                          <a:srgbClr val="FF000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31 мая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география, литература, химия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3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русский язык 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7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- профильная математика 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11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история, физика 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15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обществознание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18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биология, письмо по иностранным языкам 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21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устная часть по иностранным языкам </a:t>
                      </a:r>
                    </a:p>
                    <a:p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25 июня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информатика и ИКТ (КЕГЭ)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28, 29 июня, 2 июля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Дополнительный период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12, 13 и 14 июля, резервный день - 17 июля </a:t>
                      </a:r>
                      <a:endParaRPr lang="en-US" sz="12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ДЕМО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КИМ ЕГЭ-11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размещены на сайте ФИПИ осенью 2020 года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Выдача аттестатов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после получения </a:t>
                      </a:r>
                      <a:r>
                        <a:rPr lang="ru-RU" sz="1200" b="1" u="sng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результатов ЕГЭ по всем экзаменам</a:t>
                      </a:r>
                    </a:p>
                  </a:txBody>
                  <a:tcPr marL="84406" marR="84406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060"/>
                </a:solidFill>
              </a:rPr>
              <a:t>Выдача  аттестата о СОО с отличием и приложения к нему,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медали «За особые успехи в учении» </a:t>
            </a:r>
            <a:br>
              <a:rPr lang="ru-RU" sz="2000" b="1" dirty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b="1" dirty="0">
                <a:solidFill>
                  <a:srgbClr val="002060"/>
                </a:solidFill>
                <a:latin typeface="Poboto mono"/>
              </a:rPr>
              <a:t>лицам, завершившим обучение по образовательным программам СОО, имеющим: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800" b="1" dirty="0">
              <a:solidFill>
                <a:srgbClr val="002060"/>
              </a:solidFill>
              <a:latin typeface="Poboto mono"/>
            </a:endParaRPr>
          </a:p>
          <a:p>
            <a:pPr marL="446088" lvl="0" indent="-26670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ru-RU" sz="1800" b="1" dirty="0">
                <a:solidFill>
                  <a:srgbClr val="002060"/>
                </a:solidFill>
                <a:latin typeface="Poboto mono"/>
              </a:rPr>
              <a:t>итоговые отметки «отлично» по всем учебным предметам учебного плана, </a:t>
            </a:r>
            <a:r>
              <a:rPr lang="ru-RU" sz="1800" b="1" dirty="0" err="1">
                <a:solidFill>
                  <a:srgbClr val="002060"/>
                </a:solidFill>
                <a:latin typeface="Poboto mono"/>
              </a:rPr>
              <a:t>изучавшимся</a:t>
            </a:r>
            <a:r>
              <a:rPr lang="ru-RU" sz="1800" b="1" dirty="0">
                <a:solidFill>
                  <a:srgbClr val="002060"/>
                </a:solidFill>
                <a:latin typeface="Poboto mono"/>
              </a:rPr>
              <a:t> на уровне среднего общего образования</a:t>
            </a:r>
          </a:p>
          <a:p>
            <a:pPr marL="446088" lvl="0" indent="-26670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ru-RU" sz="1800" b="1" dirty="0">
                <a:solidFill>
                  <a:srgbClr val="002060"/>
                </a:solidFill>
                <a:latin typeface="Poboto mono"/>
              </a:rPr>
              <a:t>результаты ГИА (</a:t>
            </a:r>
            <a:r>
              <a:rPr lang="ru-RU" sz="1800" b="1" u="sng" dirty="0">
                <a:solidFill>
                  <a:srgbClr val="002060"/>
                </a:solidFill>
                <a:latin typeface="Poboto mono"/>
              </a:rPr>
              <a:t>без учета результатов, полученных при прохождении повторной ГИА</a:t>
            </a:r>
            <a:r>
              <a:rPr lang="ru-RU" sz="1800" b="1" dirty="0">
                <a:solidFill>
                  <a:srgbClr val="002060"/>
                </a:solidFill>
                <a:latin typeface="Poboto mono"/>
              </a:rPr>
              <a:t>):</a:t>
            </a:r>
          </a:p>
          <a:p>
            <a:pPr marL="446088" lvl="0" indent="-26670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rgbClr val="002060"/>
                </a:solidFill>
                <a:latin typeface="Poboto mono"/>
              </a:rPr>
              <a:t>ГИА в форме ЕГЭ –  </a:t>
            </a:r>
            <a:r>
              <a:rPr lang="ru-RU" sz="1800" b="1" dirty="0">
                <a:solidFill>
                  <a:srgbClr val="FF0000"/>
                </a:solidFill>
                <a:latin typeface="Poboto mono"/>
              </a:rPr>
              <a:t>не менее 70 баллов на ЕГЭ </a:t>
            </a:r>
            <a:r>
              <a:rPr lang="ru-RU" sz="1800" b="1" dirty="0">
                <a:solidFill>
                  <a:srgbClr val="002060"/>
                </a:solidFill>
                <a:latin typeface="Poboto mono"/>
              </a:rPr>
              <a:t>по учебному предмету </a:t>
            </a:r>
            <a:r>
              <a:rPr lang="ru-RU" sz="1800" b="1" dirty="0">
                <a:solidFill>
                  <a:srgbClr val="FF0000"/>
                </a:solidFill>
                <a:latin typeface="Poboto mono"/>
              </a:rPr>
              <a:t>«Русский язык» и количество баллов не ниже минимального по всем сдаваемым в форме ЕГЭ учебным предметам</a:t>
            </a:r>
            <a:endParaRPr lang="ru-RU" sz="1800" dirty="0">
              <a:solidFill>
                <a:prstClr val="black"/>
              </a:solidFill>
              <a:latin typeface="Poboto mono"/>
            </a:endParaRPr>
          </a:p>
          <a:p>
            <a:pPr marL="446088" lvl="0" indent="-26670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rgbClr val="002060"/>
                </a:solidFill>
                <a:latin typeface="Poboto mono"/>
              </a:rPr>
              <a:t>ГИА в форме ГВЭ –  отметки 5 баллов по учебным предметам «Русский язык» и «Математика»</a:t>
            </a:r>
          </a:p>
          <a:p>
            <a:pPr marL="0" lvl="0" indent="0" algn="r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endParaRPr lang="ru-RU" sz="1800" dirty="0">
              <a:solidFill>
                <a:srgbClr val="002774"/>
              </a:solidFill>
              <a:latin typeface="Poboto mono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27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Проект расписания ГИА-11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1359360"/>
              </p:ext>
            </p:extLst>
          </p:nvPr>
        </p:nvGraphicFramePr>
        <p:xfrm>
          <a:off x="301625" y="1527175"/>
          <a:ext cx="8504238" cy="475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Период и срок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ГВЭ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ЕГЭ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Основной период – Основные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сроки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25 – 28 мая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31 мая – 25 июня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Основной период – Резервные сроки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8 – 10 июня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28 июня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– 2 июля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Дополнительный период – Основные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сроки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13 –17 июля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12 –14 июля</a:t>
                      </a: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Дополнительный период – Резервные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сроки</a:t>
                      </a:r>
                      <a:endParaRPr lang="ru-RU" sz="1600" dirty="0" smtClean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-</a:t>
                      </a:r>
                      <a:endParaRPr lang="ru-RU" sz="1600" kern="1200" dirty="0">
                        <a:solidFill>
                          <a:srgbClr val="002774"/>
                        </a:solidFill>
                        <a:latin typeface="Poboto mono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17 июля</a:t>
                      </a:r>
                      <a:endParaRPr lang="ru-RU" sz="1600" kern="1200" dirty="0">
                        <a:solidFill>
                          <a:srgbClr val="002774"/>
                        </a:solidFill>
                        <a:latin typeface="Poboto mono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Дополнительный сентябрьский период – Основные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сроки</a:t>
                      </a:r>
                      <a:endParaRPr lang="ru-RU" sz="1600" dirty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3-6 сентября</a:t>
                      </a:r>
                      <a:endParaRPr lang="ru-RU" sz="1600" kern="1200" dirty="0">
                        <a:solidFill>
                          <a:srgbClr val="002774"/>
                        </a:solidFill>
                        <a:latin typeface="Poboto mono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-</a:t>
                      </a:r>
                      <a:endParaRPr lang="ru-RU" sz="1600" kern="1200" dirty="0">
                        <a:solidFill>
                          <a:srgbClr val="002774"/>
                        </a:solidFill>
                        <a:latin typeface="Poboto mono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Дополнительный сентябрьский период – Резервные</a:t>
                      </a:r>
                      <a:r>
                        <a:rPr lang="ru-RU" sz="1600" baseline="0" dirty="0" smtClean="0">
                          <a:solidFill>
                            <a:srgbClr val="002774"/>
                          </a:solidFill>
                          <a:latin typeface="Poboto mono"/>
                        </a:rPr>
                        <a:t> сроки</a:t>
                      </a:r>
                      <a:endParaRPr lang="ru-RU" sz="1600" dirty="0" smtClean="0">
                        <a:solidFill>
                          <a:srgbClr val="002774"/>
                        </a:solidFill>
                        <a:latin typeface="Poboto mono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13-17 сентября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-</a:t>
                      </a:r>
                      <a:endParaRPr lang="ru-RU" sz="1600" kern="1200" dirty="0">
                        <a:solidFill>
                          <a:srgbClr val="002774"/>
                        </a:solidFill>
                        <a:latin typeface="Poboto mono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  <a:t>О вопросах работы ПК и КК при проведении ЕГЭ «Информатика и ИКТ» </a:t>
            </a:r>
            <a:r>
              <a:rPr lang="ru-RU" sz="2000" b="1" dirty="0" smtClean="0">
                <a:solidFill>
                  <a:srgbClr val="002060"/>
                </a:solidFill>
                <a:ea typeface="+mn-ea"/>
                <a:cs typeface="+mn-cs"/>
              </a:rPr>
              <a:t> в </a:t>
            </a:r>
            <a: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  <a:t>компьютерной форме (КЕГЭ)</a:t>
            </a:r>
            <a:b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b="1" i="1" dirty="0">
                <a:solidFill>
                  <a:srgbClr val="002774"/>
                </a:solidFill>
                <a:latin typeface="Arial" charset="0"/>
              </a:rPr>
              <a:t>Письмо КОПО ЛО от 04.02.2021 № 19-2263/2021</a:t>
            </a:r>
            <a:endParaRPr lang="ru-RU" sz="1800" b="1" dirty="0">
              <a:solidFill>
                <a:srgbClr val="002774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В письме даны рекомендации по работе с </a:t>
            </a:r>
            <a:r>
              <a:rPr lang="ru-RU" sz="1300" b="1" dirty="0">
                <a:solidFill>
                  <a:srgbClr val="002774"/>
                </a:solidFill>
                <a:latin typeface="Arial" charset="0"/>
              </a:rPr>
              <a:t>письмом </a:t>
            </a:r>
            <a:r>
              <a:rPr lang="ru-RU" sz="1300" b="1" dirty="0" err="1">
                <a:solidFill>
                  <a:srgbClr val="002774"/>
                </a:solidFill>
                <a:latin typeface="Arial" charset="0"/>
              </a:rPr>
              <a:t>Рособрнадзора</a:t>
            </a:r>
            <a:r>
              <a:rPr lang="ru-RU" sz="1300" b="1" dirty="0">
                <a:solidFill>
                  <a:srgbClr val="002774"/>
                </a:solidFill>
                <a:latin typeface="Arial" charset="0"/>
              </a:rPr>
              <a:t> от 28.01.2021 № 10-21 </a:t>
            </a:r>
            <a:r>
              <a:rPr lang="ru-RU" sz="1300" dirty="0">
                <a:solidFill>
                  <a:srgbClr val="002774"/>
                </a:solidFill>
                <a:latin typeface="Arial" charset="0"/>
              </a:rPr>
              <a:t>с разъяснениями по отдельным вопросам, связанным с организацией работы конфликтных и предметных комиссий </a:t>
            </a:r>
            <a:r>
              <a:rPr lang="ru-RU" sz="1300" b="1" dirty="0">
                <a:solidFill>
                  <a:srgbClr val="C00000"/>
                </a:solidFill>
                <a:latin typeface="Arial" charset="0"/>
              </a:rPr>
              <a:t>по учебному предмету «Информатика и ИКТ» при проведении КЕГЭ</a:t>
            </a:r>
            <a:r>
              <a:rPr lang="ru-RU" sz="1300" dirty="0">
                <a:solidFill>
                  <a:srgbClr val="002774"/>
                </a:solidFill>
                <a:latin typeface="Arial" charset="0"/>
              </a:rPr>
              <a:t>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300" b="1" dirty="0">
                <a:solidFill>
                  <a:srgbClr val="002774"/>
                </a:solidFill>
                <a:latin typeface="Arial" charset="0"/>
              </a:rPr>
              <a:t>Обращено внимание на следующие позиции: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система оценивания выполнения заданий экзаменационной работы КЕГЭ включает автоматизированное оценивание ответов на все задания КИМ ЕГЭ,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наличие и содержание алгоритма внесения участником КЕГЭ ответов на задания с возможностью  неограниченного количества раз в любом порядке возвращения к ранее введённым ответам для их просмотра, редактирования, удаления,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наличие и содержание алгоритма завершения участником КЕГЭ экзаменационной работы КЕГЭ, просмотра «Протокола ответов участника КЕГЭ», фиксации участником КЕГЭ контрольной суммы ответов экзаменационной работы в бланке регистрации,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ответственности участника КЕГЭ за подтверждение правильность внесения своих ответов на задания экзаменационной работы КЕГЭ,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наличие 2-х схем дальнейшего участия в КЕГЭ при возникновении (или выявлении) технических ошибок во время экзамена,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самостоятельность выбора участником КЕГЭ при возникновении (или выявлении) технических ошибок во время экзамена одной из схем дальнейшего участия в экзамене,</a:t>
            </a:r>
          </a:p>
          <a:p>
            <a:pPr marL="88900" lvl="0" indent="268288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Arial" charset="0"/>
              </a:rPr>
              <a:t>о причинах не приема конфликтной комиссией Ленинградской области апелляций о несогласии с выставленными баллами по учебному предмету «Информатика и информационно-коммуникационные технологии (ИКТ)» в 2021 г.</a:t>
            </a:r>
            <a:endParaRPr lang="ru-RU" sz="1300" b="1" dirty="0">
              <a:solidFill>
                <a:srgbClr val="002774"/>
              </a:solidFill>
              <a:latin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5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Допуск к пересдаче ГВЭ, ЕГЭ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По решению председателя ГЭК допускаются 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к сдаче экзамена/-</a:t>
            </a:r>
            <a:r>
              <a:rPr lang="ru-RU" sz="1600" dirty="0" err="1">
                <a:solidFill>
                  <a:srgbClr val="002060"/>
                </a:solidFill>
                <a:latin typeface="Poboto mono"/>
              </a:rPr>
              <a:t>ов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 по соответствующему/-им учебному/-ым  предмету/-</a:t>
            </a:r>
            <a:r>
              <a:rPr lang="ru-RU" sz="1600" dirty="0" err="1">
                <a:solidFill>
                  <a:srgbClr val="002060"/>
                </a:solidFill>
                <a:latin typeface="Poboto mono"/>
              </a:rPr>
              <a:t>ам</a:t>
            </a:r>
            <a:endParaRPr lang="ru-RU" sz="1600" dirty="0">
              <a:solidFill>
                <a:srgbClr val="002060"/>
              </a:solidFill>
              <a:latin typeface="Poboto mono"/>
            </a:endParaRP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dirty="0">
                <a:solidFill>
                  <a:srgbClr val="FF0000"/>
                </a:solidFill>
                <a:latin typeface="Poboto mono"/>
              </a:rPr>
              <a:t>П. 14. в резервные сроки основного периода: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К пересдаче - получившие в основной период неудовлетворительный результат 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Poboto mono"/>
              </a:rPr>
              <a:t>участники ГИА-ГВЭ - по 1 из обязательных учебных предметов ГВЭ;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Poboto mono"/>
              </a:rPr>
              <a:t>участники ГИА-ЕГЭ - по русскому языку ЕГЭ;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Poboto mono"/>
              </a:rPr>
              <a:t>участники 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ГИА-ЕГЭ, участники ЕГЭ - 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при совпадении сроков ЕГЭ по отдельным учебным предметам в основной период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;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Повторно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 - участники ГИА-ГВЭ, ГИА-ЕГЭ, участники ЕГЭ, 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не явившиеся на экзамен/-</a:t>
            </a:r>
            <a:r>
              <a:rPr lang="ru-RU" sz="1600" b="1" dirty="0" err="1">
                <a:solidFill>
                  <a:srgbClr val="002060"/>
                </a:solidFill>
                <a:latin typeface="Poboto mono"/>
              </a:rPr>
              <a:t>ны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 или не завершившие выполнение экзаменационной работы в основной период по уважительным причинам 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(болезнь или иные обстоятельства), 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подтвержденным документально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;</a:t>
            </a: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Повторно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 - участники ГИА-ГВЭ, ГИА-ЕГЭ, участники ЕГЭ, 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принявшие участие в экзамене в основной период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, </a:t>
            </a:r>
            <a:r>
              <a:rPr lang="ru-RU" sz="1600" b="1" dirty="0">
                <a:solidFill>
                  <a:srgbClr val="002060"/>
                </a:solidFill>
                <a:latin typeface="Poboto mono"/>
              </a:rPr>
              <a:t>апелляции которых о нарушении Порядка конфликтной комиссией были удовлетворены; чьи результаты были аннулированы по решению председателя ГЭК в случае выявления фактов нарушений Порядка</a:t>
            </a:r>
            <a:r>
              <a:rPr lang="ru-RU" sz="1600" dirty="0">
                <a:solidFill>
                  <a:srgbClr val="002060"/>
                </a:solidFill>
                <a:latin typeface="Poboto mono"/>
              </a:rPr>
              <a:t>, совершенных лицами, указанными в пунктах 59 и 60 Порядка, или иными (в том числе неустановленными) лицами.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26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Информирование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dirty="0">
                <a:solidFill>
                  <a:srgbClr val="002774"/>
                </a:solidFill>
              </a:rPr>
              <a:t>Письмо КОПО ЛО от 02.02.2021 № 19-2022/2021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i="1" dirty="0">
                <a:solidFill>
                  <a:srgbClr val="FF0000"/>
                </a:solidFill>
              </a:rPr>
              <a:t>О новых федеральных адресах на сайте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Рособрнадзора</a:t>
            </a:r>
            <a:r>
              <a:rPr lang="ru-RU" sz="2400" b="1" i="1" dirty="0" smtClean="0">
                <a:solidFill>
                  <a:srgbClr val="FF0000"/>
                </a:solidFill>
              </a:rPr>
              <a:t> по </a:t>
            </a:r>
            <a:r>
              <a:rPr lang="ru-RU" sz="2400" b="1" i="1" dirty="0">
                <a:solidFill>
                  <a:srgbClr val="FF0000"/>
                </a:solidFill>
              </a:rPr>
              <a:t>вопросам ГИА-11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u="sng" dirty="0">
                <a:hlinkClick r:id="rId2"/>
              </a:rPr>
              <a:t>http://</a:t>
            </a:r>
            <a:r>
              <a:rPr lang="ru-RU" sz="2400" u="sng" dirty="0" smtClean="0">
                <a:hlinkClick r:id="rId2"/>
              </a:rPr>
              <a:t>obrnadzor.gov.ru/gia/gia-11/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dirty="0">
                <a:solidFill>
                  <a:srgbClr val="002774"/>
                </a:solidFill>
              </a:rPr>
              <a:t>И.К. </a:t>
            </a:r>
            <a:r>
              <a:rPr lang="ru-RU" sz="2400" b="1" dirty="0" err="1">
                <a:solidFill>
                  <a:srgbClr val="002774"/>
                </a:solidFill>
              </a:rPr>
              <a:t>Круглинский</a:t>
            </a:r>
            <a:r>
              <a:rPr lang="ru-RU" sz="2400" b="1" dirty="0">
                <a:solidFill>
                  <a:srgbClr val="002774"/>
                </a:solidFill>
              </a:rPr>
              <a:t>, начальник  Управления организации и проведения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dirty="0">
                <a:solidFill>
                  <a:srgbClr val="002774"/>
                </a:solidFill>
              </a:rPr>
              <a:t>государственной итоговой аттестации </a:t>
            </a:r>
            <a:r>
              <a:rPr lang="ru-RU" sz="2400" b="1" dirty="0" err="1">
                <a:solidFill>
                  <a:srgbClr val="002774"/>
                </a:solidFill>
              </a:rPr>
              <a:t>Рособрнадзора</a:t>
            </a:r>
            <a:endParaRPr lang="ru-RU" sz="2400" b="1" dirty="0">
              <a:solidFill>
                <a:srgbClr val="002774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ответил </a:t>
            </a:r>
            <a:r>
              <a:rPr lang="ru-RU" sz="2400" b="1" i="1" dirty="0">
                <a:solidFill>
                  <a:srgbClr val="FF0000"/>
                </a:solidFill>
              </a:rPr>
              <a:t>на популярные вопросы об особенностях проведения государственной итоговой аттестации в 2021 году, которые задают в социальных сетях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rgbClr val="002774"/>
                </a:solidFill>
                <a:hlinkClick r:id="rId3"/>
              </a:rPr>
              <a:t>https://www.youtube.com/watch?v=BHmTDidNPG8</a:t>
            </a:r>
            <a:endParaRPr lang="ru-RU" sz="2400" dirty="0">
              <a:solidFill>
                <a:srgbClr val="002774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8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Информационные ресурсы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65176" lvl="0" indent="-265176" algn="ctr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</a:t>
            </a:r>
            <a:r>
              <a:rPr lang="ru-RU" sz="2400" b="1" dirty="0" err="1">
                <a:solidFill>
                  <a:srgbClr val="FF0000"/>
                </a:solidFill>
                <a:latin typeface="Georgia" pitchFamily="18" charset="0"/>
              </a:rPr>
              <a:t>Рособрнадзора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2"/>
              </a:rPr>
              <a:t>http://obrnadzor.gov.ru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marL="265176" lvl="0" indent="-265176" algn="ctr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ФИПИ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3"/>
              </a:rPr>
              <a:t>http://www.fipi.ru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marL="265176" lvl="0" indent="-265176" algn="ctr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ЕГЭ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4"/>
              </a:rPr>
              <a:t>http://ege.edu.ru/</a:t>
            </a:r>
            <a:endParaRPr lang="ru-RU" sz="2000" b="1" dirty="0">
              <a:solidFill>
                <a:srgbClr val="FF0000"/>
              </a:solidFill>
              <a:latin typeface="Georgia" pitchFamily="18" charset="0"/>
            </a:endParaRPr>
          </a:p>
          <a:p>
            <a:pPr marL="265176" lvl="0" indent="-265176" algn="ctr">
              <a:lnSpc>
                <a:spcPct val="20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Сайт КОПО ЛО - </a:t>
            </a:r>
            <a:r>
              <a:rPr lang="en-US" sz="2000" b="1" dirty="0">
                <a:solidFill>
                  <a:srgbClr val="FF0000"/>
                </a:solidFill>
                <a:latin typeface="Georgia" pitchFamily="18" charset="0"/>
                <a:hlinkClick r:id="rId5"/>
              </a:rPr>
              <a:t>http://edu.lenobl.ru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 (раздел ГИА)</a:t>
            </a:r>
          </a:p>
          <a:p>
            <a:pPr marL="265176" lvl="0" indent="-265176" algn="ctr">
              <a:lnSpc>
                <a:spcPct val="20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000" b="1" dirty="0" err="1">
                <a:solidFill>
                  <a:srgbClr val="FF0000"/>
                </a:solidFill>
                <a:latin typeface="Georgia" pitchFamily="18" charset="0"/>
              </a:rPr>
              <a:t>Сосновоборский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 образовательный портал - </a:t>
            </a:r>
            <a:r>
              <a:rPr lang="en-US" sz="2000" b="1" dirty="0">
                <a:solidFill>
                  <a:srgbClr val="FF9933"/>
                </a:solidFill>
                <a:latin typeface="Georgia" pitchFamily="18" charset="0"/>
                <a:hlinkClick r:id="rId6"/>
              </a:rPr>
              <a:t>http://edu.sbor.net/</a:t>
            </a:r>
            <a:r>
              <a:rPr lang="ru-RU" sz="2000" b="1" dirty="0">
                <a:solidFill>
                  <a:srgbClr val="FF9933"/>
                </a:solidFill>
                <a:latin typeface="Georgia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(раздел ГИА)</a:t>
            </a:r>
            <a:endParaRPr lang="ru-RU" sz="2400" dirty="0">
              <a:solidFill>
                <a:srgbClr val="FF0000"/>
              </a:solidFill>
              <a:latin typeface="Verdana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3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352928" cy="3240360"/>
          </a:xfrm>
        </p:spPr>
        <p:txBody>
          <a:bodyPr>
            <a:normAutofit/>
          </a:bodyPr>
          <a:lstStyle/>
          <a:p>
            <a:endParaRPr lang="ru-RU" sz="4000" dirty="0" smtClean="0">
              <a:solidFill>
                <a:srgbClr val="002060"/>
              </a:solidFill>
            </a:endParaRPr>
          </a:p>
          <a:p>
            <a:pPr algn="l"/>
            <a:r>
              <a:rPr lang="ru-RU" sz="40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7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Нормативные документы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112568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b="1" dirty="0">
                <a:solidFill>
                  <a:srgbClr val="FF0000"/>
                </a:solidFill>
              </a:rPr>
              <a:t>Постановление Правительства Российской Федерации от </a:t>
            </a:r>
            <a:r>
              <a:rPr lang="ru-RU" sz="1600" b="1" dirty="0" smtClean="0">
                <a:solidFill>
                  <a:srgbClr val="FF0000"/>
                </a:solidFill>
              </a:rPr>
              <a:t>26 февраля 2021 </a:t>
            </a:r>
            <a:r>
              <a:rPr lang="ru-RU" sz="1600" b="1" dirty="0">
                <a:solidFill>
                  <a:srgbClr val="FF0000"/>
                </a:solidFill>
              </a:rPr>
              <a:t>г. № </a:t>
            </a:r>
            <a:r>
              <a:rPr lang="ru-RU" sz="1600" b="1" dirty="0" smtClean="0">
                <a:solidFill>
                  <a:srgbClr val="FF0000"/>
                </a:solidFill>
              </a:rPr>
              <a:t>256 </a:t>
            </a:r>
            <a:endParaRPr lang="ru-RU" sz="1600" b="1" dirty="0">
              <a:solidFill>
                <a:srgbClr val="FF000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b="1" dirty="0">
                <a:solidFill>
                  <a:srgbClr val="FF0000"/>
                </a:solidFill>
              </a:rPr>
              <a:t>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</a:t>
            </a: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400" b="1" dirty="0" smtClean="0">
                <a:solidFill>
                  <a:srgbClr val="002774"/>
                </a:solidFill>
              </a:rPr>
              <a:t>Размещены </a:t>
            </a:r>
            <a:r>
              <a:rPr lang="ru-RU" sz="1400" b="1" dirty="0">
                <a:solidFill>
                  <a:srgbClr val="002774"/>
                </a:solidFill>
              </a:rPr>
              <a:t>24.02.2021 на Федеральном портале проектов нормативных правовых актов:</a:t>
            </a:r>
            <a:endParaRPr lang="ru-RU" sz="1400" dirty="0">
              <a:solidFill>
                <a:srgbClr val="002774"/>
              </a:solidFill>
            </a:endParaRPr>
          </a:p>
          <a:p>
            <a:pPr marL="176213" lvl="0" indent="271463" fontAlgn="base">
              <a:spcBef>
                <a:spcPct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774"/>
                </a:solidFill>
              </a:rPr>
              <a:t>Проект приказа Министерства просвещения и </a:t>
            </a:r>
            <a:r>
              <a:rPr lang="ru-RU" sz="1400" dirty="0" err="1">
                <a:solidFill>
                  <a:srgbClr val="002774"/>
                </a:solidFill>
              </a:rPr>
              <a:t>Рособрнадзора</a:t>
            </a:r>
            <a:r>
              <a:rPr lang="ru-RU" sz="1400" dirty="0">
                <a:solidFill>
                  <a:srgbClr val="002774"/>
                </a:solidFill>
              </a:rPr>
              <a:t> «Об особенностях проведения государственной итоговой аттестации по образовательным программам среднего общего образования в 2021 году»</a:t>
            </a:r>
          </a:p>
          <a:p>
            <a:pPr marL="176213" lvl="0" indent="271463" fontAlgn="base">
              <a:spcBef>
                <a:spcPct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774"/>
                </a:solidFill>
              </a:rPr>
              <a:t>Проект </a:t>
            </a:r>
            <a:r>
              <a:rPr lang="ru-RU" sz="1400" dirty="0">
                <a:solidFill>
                  <a:srgbClr val="002774"/>
                </a:solidFill>
              </a:rPr>
              <a:t>приказа Министерства просвещения «Об особенностях заполнения и выдачи аттестатов о среднем общем образовании в 2021 году»</a:t>
            </a:r>
          </a:p>
          <a:p>
            <a:pPr marL="176213" lvl="0" indent="271463" fontAlgn="base">
              <a:spcBef>
                <a:spcPct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774"/>
                </a:solidFill>
              </a:rPr>
              <a:t>Проект приказа Министерства просвещения «Об особенностях выдачи медали «За особые успехи в учении» в 2021 году»</a:t>
            </a:r>
          </a:p>
          <a:p>
            <a:pPr marL="176213" lvl="0" indent="0" fontAlgn="base">
              <a:spcBef>
                <a:spcPct val="0"/>
              </a:spcBef>
              <a:spcAft>
                <a:spcPts val="800"/>
              </a:spcAft>
              <a:buClrTx/>
              <a:buSzTx/>
              <a:buNone/>
            </a:pPr>
            <a:r>
              <a:rPr lang="ru-RU" sz="1400" b="1" dirty="0">
                <a:solidFill>
                  <a:srgbClr val="002774"/>
                </a:solidFill>
              </a:rPr>
              <a:t>Размещен 17.02.2021 на Федеральном портале проектов нормативных правовых актов:</a:t>
            </a:r>
            <a:endParaRPr lang="ru-RU" sz="1400" dirty="0">
              <a:solidFill>
                <a:srgbClr val="002774"/>
              </a:solidFill>
            </a:endParaRPr>
          </a:p>
          <a:p>
            <a:pPr marL="176213" lvl="0" indent="271463" fontAlgn="base">
              <a:spcBef>
                <a:spcPct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774"/>
                </a:solidFill>
              </a:rPr>
              <a:t>Проект приказа Министерства просвещения и </a:t>
            </a:r>
            <a:r>
              <a:rPr lang="ru-RU" sz="1400" dirty="0" err="1">
                <a:solidFill>
                  <a:srgbClr val="002774"/>
                </a:solidFill>
              </a:rPr>
              <a:t>Рособрнадзора</a:t>
            </a:r>
            <a:r>
              <a:rPr lang="ru-RU" sz="1400" dirty="0">
                <a:solidFill>
                  <a:srgbClr val="002774"/>
                </a:solidFill>
              </a:rPr>
              <a:t> «О внесении изменений в приказ Министерства просвещения и </a:t>
            </a:r>
            <a:r>
              <a:rPr lang="ru-RU" sz="1400" dirty="0" err="1">
                <a:solidFill>
                  <a:srgbClr val="002774"/>
                </a:solidFill>
              </a:rPr>
              <a:t>Рособрнадзора</a:t>
            </a:r>
            <a:r>
              <a:rPr lang="ru-RU" sz="1400" dirty="0">
                <a:solidFill>
                  <a:srgbClr val="002774"/>
                </a:solidFill>
              </a:rPr>
              <a:t> от 24.112020 № 665/1156 «Об особенностях проведения государственной итоговой аттестации по образовательным программам среднего общего образования в 2020/21 учебном году в части проведения ИСИ»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48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1"/>
            <a:ext cx="8534400" cy="2204373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600" b="1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srgbClr val="C00000"/>
                </a:solidFill>
                <a:ea typeface="+mn-ea"/>
                <a:cs typeface="+mn-cs"/>
              </a:rPr>
              <a:t>Постановление </a:t>
            </a:r>
            <a: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  <a:t>Правительства Российской Федерации от 26 февраля 2021 г. № 256 </a:t>
            </a:r>
            <a:b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  <a:t>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</a:t>
            </a:r>
            <a:b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  <a:t/>
            </a:r>
            <a:br>
              <a:rPr lang="ru-RU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</a:br>
            <a:r>
              <a:rPr lang="en-US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  <a:t/>
            </a:r>
            <a:br>
              <a:rPr lang="en-US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Лица</a:t>
            </a:r>
            <a:r>
              <a:rPr lang="ru-RU" sz="2000" b="1" dirty="0">
                <a:solidFill>
                  <a:srgbClr val="002060"/>
                </a:solidFill>
              </a:rPr>
              <a:t>, не планирующие в 2021 году поступление на обучение по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2000" b="1" dirty="0">
                <a:solidFill>
                  <a:srgbClr val="002060"/>
                </a:solidFill>
              </a:rPr>
              <a:t> и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специалитета</a:t>
            </a:r>
            <a:r>
              <a:rPr lang="ru-RU" sz="2000" b="1" dirty="0">
                <a:solidFill>
                  <a:srgbClr val="002060"/>
                </a:solidFill>
              </a:rPr>
              <a:t> в организации, осуществляющие образовательную деятельность по образовательным программам высшего образования </a:t>
            </a:r>
            <a:r>
              <a:rPr lang="ru-RU" sz="2000" b="1" dirty="0" smtClean="0">
                <a:solidFill>
                  <a:srgbClr val="002060"/>
                </a:solidFill>
              </a:rPr>
              <a:t>проходят </a:t>
            </a:r>
            <a:r>
              <a:rPr lang="ru-RU" sz="2000" b="1" dirty="0">
                <a:solidFill>
                  <a:srgbClr val="002060"/>
                </a:solidFill>
              </a:rPr>
              <a:t>государственную итоговую аттестацию по образовательным программам среднего общего образования в </a:t>
            </a:r>
            <a:r>
              <a:rPr lang="ru-RU" sz="2000" b="1" dirty="0">
                <a:solidFill>
                  <a:srgbClr val="C00000"/>
                </a:solidFill>
              </a:rPr>
              <a:t>форме государственного выпускного экзамена по русскому языку и математике, </a:t>
            </a:r>
            <a:r>
              <a:rPr lang="ru-RU" sz="2000" b="1" dirty="0">
                <a:solidFill>
                  <a:srgbClr val="002060"/>
                </a:solidFill>
              </a:rPr>
              <a:t>результаты которого являются основанием для выдачи аттестата о среднем общем образовании.</a:t>
            </a:r>
          </a:p>
        </p:txBody>
      </p:sp>
    </p:spTree>
    <p:extLst>
      <p:ext uri="{BB962C8B-B14F-4D97-AF65-F5344CB8AC3E}">
        <p14:creationId xmlns:p14="http://schemas.microsoft.com/office/powerpoint/2010/main" val="21776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534400" cy="2204373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600" b="1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srgbClr val="C00000"/>
                </a:solidFill>
                <a:ea typeface="+mn-ea"/>
                <a:cs typeface="+mn-cs"/>
              </a:rPr>
              <a:t>Постановление </a:t>
            </a:r>
            <a: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  <a:t>Правительства Российской Федерации от 26 февраля 2021 г. № 256 </a:t>
            </a:r>
            <a:b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  <a:t>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</a:t>
            </a:r>
            <a:b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  <a:t/>
            </a:r>
            <a:br>
              <a:rPr lang="ru-RU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</a:br>
            <a:r>
              <a:rPr lang="en-US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  <a:t/>
            </a:r>
            <a:br>
              <a:rPr lang="en-US" sz="1300" b="1" dirty="0">
                <a:solidFill>
                  <a:srgbClr val="002774"/>
                </a:solidFill>
                <a:latin typeface="Poboto mono"/>
                <a:ea typeface="+mn-ea"/>
                <a:cs typeface="+mn-cs"/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Лица, </a:t>
            </a:r>
            <a:r>
              <a:rPr lang="ru-RU" sz="2000" b="1" u="sng" dirty="0">
                <a:solidFill>
                  <a:srgbClr val="002060"/>
                </a:solidFill>
              </a:rPr>
              <a:t>планирующие</a:t>
            </a:r>
            <a:r>
              <a:rPr lang="ru-RU" sz="2000" b="1" dirty="0">
                <a:solidFill>
                  <a:srgbClr val="002060"/>
                </a:solidFill>
              </a:rPr>
              <a:t> в 2021 году поступление на обучение по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2000" b="1" dirty="0">
                <a:solidFill>
                  <a:srgbClr val="002060"/>
                </a:solidFill>
              </a:rPr>
              <a:t> и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специалитета</a:t>
            </a:r>
            <a:r>
              <a:rPr lang="ru-RU" sz="2000" b="1" dirty="0">
                <a:solidFill>
                  <a:srgbClr val="002060"/>
                </a:solidFill>
              </a:rPr>
              <a:t> в образовательные организации </a:t>
            </a:r>
            <a:r>
              <a:rPr lang="ru-RU" sz="2000" b="1" u="sng" dirty="0">
                <a:solidFill>
                  <a:srgbClr val="002060"/>
                </a:solidFill>
              </a:rPr>
              <a:t>высшего</a:t>
            </a:r>
            <a:r>
              <a:rPr lang="ru-RU" sz="2000" b="1" dirty="0">
                <a:solidFill>
                  <a:srgbClr val="002060"/>
                </a:solidFill>
              </a:rPr>
              <a:t> образования, проходят государственную итоговую аттестацию по образовательным программам среднего общего образования </a:t>
            </a:r>
            <a:r>
              <a:rPr lang="ru-RU" sz="2000" b="1" dirty="0">
                <a:solidFill>
                  <a:srgbClr val="C00000"/>
                </a:solidFill>
              </a:rPr>
              <a:t>в форме единого государственного экзамена, </a:t>
            </a:r>
            <a:r>
              <a:rPr lang="ru-RU" sz="2000" b="1" dirty="0">
                <a:solidFill>
                  <a:srgbClr val="002060"/>
                </a:solidFill>
              </a:rPr>
              <a:t>результаты которого используются в качестве результатов вступительных испытаний при приеме на обучение по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2000" b="1" dirty="0">
                <a:solidFill>
                  <a:srgbClr val="002060"/>
                </a:solidFill>
              </a:rPr>
              <a:t> и программам </a:t>
            </a:r>
            <a:r>
              <a:rPr lang="ru-RU" sz="2000" b="1" dirty="0" err="1">
                <a:solidFill>
                  <a:srgbClr val="002060"/>
                </a:solidFill>
              </a:rPr>
              <a:t>специалитета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5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Основание для выдачи аттестата о СОО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b="1" dirty="0" smtClean="0">
              <a:solidFill>
                <a:srgbClr val="FF0000"/>
              </a:solidFill>
              <a:latin typeface="Poboto mono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Poboto mono"/>
              </a:rPr>
              <a:t>Основание </a:t>
            </a:r>
            <a:r>
              <a:rPr lang="ru-RU" sz="2000" b="1" dirty="0">
                <a:solidFill>
                  <a:srgbClr val="FF0000"/>
                </a:solidFill>
                <a:latin typeface="Poboto mono"/>
              </a:rPr>
              <a:t>для выдачи аттестата о СОО для лиц, не планирующих поступление на обучение в ВУЗ -</a:t>
            </a:r>
            <a:endParaRPr lang="ru-RU" sz="2000" dirty="0">
              <a:latin typeface="Poboto mono"/>
            </a:endParaRPr>
          </a:p>
          <a:p>
            <a:pPr marL="0" indent="0">
              <a:buNone/>
            </a:pPr>
            <a:r>
              <a:rPr lang="ru-RU" sz="2000" u="sng" dirty="0">
                <a:solidFill>
                  <a:srgbClr val="002060"/>
                </a:solidFill>
                <a:latin typeface="Poboto mono"/>
              </a:rPr>
              <a:t>получение при прохождении </a:t>
            </a:r>
            <a:r>
              <a:rPr lang="ru-RU" sz="2000" b="1" u="sng" dirty="0">
                <a:solidFill>
                  <a:srgbClr val="002060"/>
                </a:solidFill>
                <a:latin typeface="Poboto mono"/>
              </a:rPr>
              <a:t>ГИА в форме ГВЭ по учебным предметам «Русский язык» и «Математика» </a:t>
            </a:r>
          </a:p>
          <a:p>
            <a:pPr marL="0" indent="0">
              <a:buNone/>
            </a:pPr>
            <a:r>
              <a:rPr lang="ru-RU" sz="2000" b="1" u="sng" dirty="0">
                <a:solidFill>
                  <a:srgbClr val="002060"/>
                </a:solidFill>
                <a:latin typeface="Poboto mono"/>
              </a:rPr>
              <a:t>отметки не ниже удовлетворительной (3 балла).</a:t>
            </a:r>
          </a:p>
          <a:p>
            <a:pPr marL="0" indent="0">
              <a:buNone/>
            </a:pPr>
            <a:endParaRPr lang="ru-RU" sz="2000" b="1" dirty="0" smtClean="0">
              <a:solidFill>
                <a:srgbClr val="FF0000"/>
              </a:solidFill>
              <a:latin typeface="Poboto mono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Poboto mono"/>
              </a:rPr>
              <a:t>Основание </a:t>
            </a:r>
            <a:r>
              <a:rPr lang="ru-RU" sz="2000" b="1" dirty="0">
                <a:solidFill>
                  <a:srgbClr val="FF0000"/>
                </a:solidFill>
                <a:latin typeface="Poboto mono"/>
              </a:rPr>
              <a:t>для выдачи аттестата о СОО для лиц, планирующих поступление на обучение в ВУЗ - </a:t>
            </a:r>
            <a:endParaRPr lang="ru-RU" sz="2000" dirty="0">
              <a:latin typeface="Poboto mono"/>
            </a:endParaRPr>
          </a:p>
          <a:p>
            <a:pPr marL="0" indent="0">
              <a:buNone/>
            </a:pPr>
            <a:r>
              <a:rPr lang="ru-RU" sz="2000" b="1" u="sng" dirty="0">
                <a:solidFill>
                  <a:srgbClr val="002060"/>
                </a:solidFill>
                <a:latin typeface="Poboto mono"/>
              </a:rPr>
              <a:t>сдали ЕГЭ по предметам по выбору для предъявления их результатов при поступлении на обучение в вуз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Poboto mono"/>
              </a:rPr>
              <a:t>и получили при прохождении ГИА по учебному предмету </a:t>
            </a:r>
            <a:r>
              <a:rPr lang="ru-RU" sz="2000" b="1" dirty="0">
                <a:solidFill>
                  <a:srgbClr val="002060"/>
                </a:solidFill>
                <a:latin typeface="Poboto mono"/>
              </a:rPr>
              <a:t>«Русский язык» в форме ЕГЭ </a:t>
            </a:r>
            <a:endParaRPr lang="ru-RU" sz="2000" b="1" dirty="0" smtClean="0">
              <a:solidFill>
                <a:srgbClr val="002060"/>
              </a:solidFill>
              <a:latin typeface="Poboto mono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Poboto mono"/>
              </a:rPr>
              <a:t>количество баллов не ниже минимального</a:t>
            </a:r>
            <a:r>
              <a:rPr lang="ru-RU" sz="2000" dirty="0" smtClean="0">
                <a:solidFill>
                  <a:srgbClr val="002060"/>
                </a:solidFill>
                <a:latin typeface="Poboto mono"/>
              </a:rPr>
              <a:t>, определяемого </a:t>
            </a:r>
            <a:r>
              <a:rPr lang="ru-RU" sz="2000" dirty="0" err="1" smtClean="0">
                <a:solidFill>
                  <a:srgbClr val="002060"/>
                </a:solidFill>
                <a:latin typeface="Poboto mono"/>
              </a:rPr>
              <a:t>Рособрнадзором</a:t>
            </a:r>
            <a:r>
              <a:rPr lang="ru-RU" sz="2000" dirty="0">
                <a:solidFill>
                  <a:srgbClr val="002060"/>
                </a:solidFill>
                <a:latin typeface="Poboto mono"/>
              </a:rPr>
              <a:t>.</a:t>
            </a:r>
            <a:r>
              <a:rPr lang="ru-RU" sz="2000" dirty="0" smtClean="0">
                <a:solidFill>
                  <a:srgbClr val="002060"/>
                </a:solidFill>
                <a:latin typeface="Poboto mono"/>
              </a:rPr>
              <a:t> </a:t>
            </a:r>
          </a:p>
          <a:p>
            <a:endParaRPr lang="ru-RU" sz="2000" b="1" dirty="0">
              <a:solidFill>
                <a:srgbClr val="002774"/>
              </a:solidFill>
              <a:latin typeface="Poboto mono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9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1080120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Приказ </a:t>
            </a:r>
            <a:r>
              <a:rPr lang="ru-RU" sz="1200" b="1" dirty="0" err="1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Рособрнадзора</a:t>
            </a: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 от 26.06.2019 № 876 «Об определении минимального количества баллов единого государственного экзамена, подтверждающего освоение образовательной программы среднего общего образования, и минимального количества баллов единого государственного экзамена, необходимого </a:t>
            </a:r>
            <a:r>
              <a:rPr lang="ru-RU" sz="1200" b="1" dirty="0" smtClean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для </a:t>
            </a: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поступления в образовательные организации высшего образования на обучение по программам </a:t>
            </a:r>
            <a:r>
              <a:rPr lang="ru-RU" sz="1200" b="1" dirty="0" err="1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бакалавриата</a:t>
            </a: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 и программам </a:t>
            </a:r>
            <a:r>
              <a:rPr lang="ru-RU" sz="1200" b="1" dirty="0" err="1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специалитета</a:t>
            </a: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» </a:t>
            </a:r>
            <a:r>
              <a:rPr lang="ru-RU" sz="1200" b="1" dirty="0" smtClean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Poboto mono"/>
                <a:ea typeface="+mn-ea"/>
                <a:cs typeface="Times New Roman" pitchFamily="18" charset="0"/>
              </a:rPr>
              <a:t>зарегистрирован Минюстом России 23.07.2019, регистрационный № 55347)</a:t>
            </a:r>
            <a:r>
              <a:rPr lang="ru-RU" sz="1200" dirty="0">
                <a:solidFill>
                  <a:srgbClr val="002774"/>
                </a:solidFill>
                <a:latin typeface="Poboto mono"/>
                <a:ea typeface="+mn-ea"/>
                <a:cs typeface="Times New Roman" pitchFamily="18" charset="0"/>
              </a:rPr>
              <a:t/>
            </a:r>
            <a:br>
              <a:rPr lang="ru-RU" sz="1200" dirty="0">
                <a:solidFill>
                  <a:srgbClr val="002774"/>
                </a:solidFill>
                <a:latin typeface="Poboto mono"/>
                <a:ea typeface="+mn-ea"/>
                <a:cs typeface="Times New Roman" pitchFamily="18" charset="0"/>
              </a:rPr>
            </a:br>
            <a:endParaRPr lang="ru-RU" sz="1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9456056"/>
              </p:ext>
            </p:extLst>
          </p:nvPr>
        </p:nvGraphicFramePr>
        <p:xfrm>
          <a:off x="395536" y="1484785"/>
          <a:ext cx="7704856" cy="50405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12213"/>
                <a:gridCol w="3092643"/>
              </a:tblGrid>
              <a:tr h="64102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Предмет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Минимальное количество тестовых баллов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Русский язык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24/36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Математика профильного уровня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27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36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36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Информатика и ИКТ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40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Биология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36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История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32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География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37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Обществознание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42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32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99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Иностранные языки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22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20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Особенности проведения ГИА-11 в 2021 году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6066949"/>
              </p:ext>
            </p:extLst>
          </p:nvPr>
        </p:nvGraphicFramePr>
        <p:xfrm>
          <a:off x="539552" y="2924944"/>
          <a:ext cx="8504238" cy="2103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Сроки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проведения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Допуск к ГИА-11 -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итоговое сочинение (изложение)</a:t>
                      </a:r>
                    </a:p>
                  </a:txBody>
                  <a:tcPr marL="84406" marR="84406" marT="34290" marB="3429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Основной срок </a:t>
                      </a:r>
                      <a:endParaRPr lang="ru-RU" sz="2400" b="1" dirty="0"/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15 апреля 2021 года </a:t>
                      </a:r>
                    </a:p>
                  </a:txBody>
                  <a:tcPr marL="84406" marR="84406" marT="34290" marB="3429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Дополнительный срок 1</a:t>
                      </a:r>
                      <a:endParaRPr lang="ru-RU" sz="2400" b="1" dirty="0"/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5 мая 2021 года </a:t>
                      </a:r>
                    </a:p>
                  </a:txBody>
                  <a:tcPr marL="84406" marR="84406" marT="34290" marB="3429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Дополнительный срок 2 </a:t>
                      </a:r>
                      <a:endParaRPr lang="ru-RU" sz="2400" b="1" dirty="0"/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19 мая 2021 года </a:t>
                      </a:r>
                    </a:p>
                  </a:txBody>
                  <a:tcPr marL="84406" marR="84406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3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00200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ea typeface="+mn-ea"/>
                <a:cs typeface="Times New Roman" pitchFamily="18" charset="0"/>
              </a:rPr>
              <a:t>ГИА-11 (ГВЭ) для получения аттестата о среднем общем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Times New Roman" pitchFamily="18" charset="0"/>
              </a:rPr>
              <a:t>образовании </a:t>
            </a:r>
            <a:r>
              <a:rPr lang="ru-RU" sz="3200" b="1" dirty="0">
                <a:solidFill>
                  <a:srgbClr val="C00000"/>
                </a:solidFill>
                <a:ea typeface="+mn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a typeface="+mn-ea"/>
                <a:cs typeface="Times New Roman" pitchFamily="18" charset="0"/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6687974"/>
              </p:ext>
            </p:extLst>
          </p:nvPr>
        </p:nvGraphicFramePr>
        <p:xfrm>
          <a:off x="301625" y="1556792"/>
          <a:ext cx="8504240" cy="50505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00848"/>
                <a:gridCol w="1700848"/>
                <a:gridCol w="2308839"/>
                <a:gridCol w="1512168"/>
                <a:gridCol w="1281537"/>
              </a:tblGrid>
              <a:tr h="50505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ГИА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на аттестат-2021</a:t>
                      </a:r>
                    </a:p>
                    <a:p>
                      <a:pPr algn="ctr"/>
                      <a:r>
                        <a:rPr lang="ru-RU" sz="1600" b="1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без 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поступления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 вуз в 2021 г.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Open sans"/>
                          <a:cs typeface="Times New Roman" pitchFamily="18" charset="0"/>
                        </a:rPr>
                        <a:t>Два обязательных предмета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 форме ГВЭ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r>
                        <a:rPr lang="ru-RU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период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ГВЭ</a:t>
                      </a:r>
                      <a:endParaRPr lang="ru-RU" sz="14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25 мая –</a:t>
                      </a:r>
                      <a:r>
                        <a:rPr lang="ru-RU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28 мая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 июня, 13 июля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 июня, 17 июля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Дополнительный</a:t>
                      </a:r>
                      <a:r>
                        <a:rPr lang="ru-RU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период</a:t>
                      </a:r>
                      <a:endParaRPr lang="en-US" sz="14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 сентября –</a:t>
                      </a:r>
                      <a:r>
                        <a:rPr lang="ru-RU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 сентября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13 сентября –</a:t>
                      </a:r>
                      <a:r>
                        <a:rPr lang="ru-RU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17 сентября – математика </a:t>
                      </a:r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ДЕМО КИМ ГВЭ-11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на аттестат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2021 опубликованы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b="1" kern="1200" baseline="0" dirty="0" smtClean="0">
                        <a:solidFill>
                          <a:srgbClr val="FF000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11.02.2021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Open sans"/>
                          <a:cs typeface="Times New Roman" pitchFamily="18" charset="0"/>
                        </a:rPr>
                        <a:t>на официальном сайте ФИПИ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  <a:hlinkClick r:id="rId2"/>
                        </a:rPr>
                        <a:t>в разделе «ГВЭ»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lt1"/>
                        </a:solidFill>
                        <a:effectLst/>
                        <a:latin typeface="Open sans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  <a:hlinkClick r:id="rId2"/>
                        </a:rPr>
                        <a:t>(</a:t>
                      </a:r>
                      <a:r>
                        <a:rPr lang="ru-R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  <a:hlinkClick r:id="rId2"/>
                        </a:rPr>
                        <a:t>https://fipi.ru/gve/gve-11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u="sng" kern="1200" dirty="0" smtClean="0">
                        <a:solidFill>
                          <a:schemeClr val="lt1"/>
                        </a:solidFill>
                        <a:effectLst/>
                        <a:latin typeface="Open sans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Open sans"/>
                          <a:ea typeface="+mn-ea"/>
                          <a:cs typeface="+mn-cs"/>
                          <a:hlinkClick r:id="rId3"/>
                        </a:rPr>
                        <a:t>https://fipi.ru/gve/gve-11#!/tab/178485354-2</a:t>
                      </a:r>
                      <a:endParaRPr lang="ru-RU" sz="1200" b="1" dirty="0" smtClean="0">
                        <a:solidFill>
                          <a:srgbClr val="FF0000"/>
                        </a:solidFill>
                        <a:latin typeface="Open sans"/>
                        <a:cs typeface="Times New Roman" pitchFamily="18" charset="0"/>
                      </a:endParaRPr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Выдача аттестатов после получения результатов  двух экзаменов</a:t>
                      </a:r>
                    </a:p>
                  </a:txBody>
                  <a:tcPr marL="84406" marR="84406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224136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  <a:t>Проекты контрольных измерительных материалов ГВЭ-11 </a:t>
            </a:r>
            <a:r>
              <a:rPr lang="ru-RU" sz="2000" b="1" dirty="0" smtClean="0">
                <a:solidFill>
                  <a:srgbClr val="002060"/>
                </a:solidFill>
                <a:ea typeface="+mn-ea"/>
                <a:cs typeface="+mn-cs"/>
              </a:rPr>
              <a:t>для </a:t>
            </a:r>
            <a: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  <a:t>выпускников, не планирующих поступление в вуз </a:t>
            </a:r>
            <a:br>
              <a:rPr lang="ru-RU" sz="20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542256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11.02.2021 ФИПИ опубликовал на своем сайте </a:t>
            </a:r>
            <a:r>
              <a:rPr lang="ru-RU" sz="1100" b="1" dirty="0">
                <a:solidFill>
                  <a:srgbClr val="002060"/>
                </a:solidFill>
                <a:latin typeface="Arial" charset="0"/>
                <a:hlinkClick r:id="rId2"/>
              </a:rPr>
              <a:t>раздел «ГВЭ»</a:t>
            </a:r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 проекты КИМ ГВЭ, который будут сдавать для получения аттестата выпускники 11 классов, не планирующие поступление в вузы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100" u="sng" dirty="0">
                <a:solidFill>
                  <a:prstClr val="black"/>
                </a:solidFill>
                <a:latin typeface="Arial" charset="0"/>
                <a:hlinkClick r:id="rId2"/>
              </a:rPr>
              <a:t>https://fipi.ru/gve/gve-11</a:t>
            </a:r>
            <a:r>
              <a:rPr lang="ru-RU" sz="1100" dirty="0">
                <a:solidFill>
                  <a:prstClr val="black"/>
                </a:solidFill>
                <a:latin typeface="Arial" charset="0"/>
              </a:rPr>
              <a:t>  </a:t>
            </a:r>
            <a:r>
              <a:rPr lang="ru-RU" sz="1100" dirty="0">
                <a:solidFill>
                  <a:prstClr val="black"/>
                </a:solidFill>
                <a:latin typeface="Arial" charset="0"/>
                <a:hlinkClick r:id="rId3"/>
              </a:rPr>
              <a:t>Русский язык ГВЭ-аттестат 2021 г.</a:t>
            </a:r>
            <a:r>
              <a:rPr lang="ru-RU" sz="1100" dirty="0">
                <a:solidFill>
                  <a:prstClr val="black"/>
                </a:solidFill>
                <a:latin typeface="Arial" charset="0"/>
              </a:rPr>
              <a:t>, 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100" u="sng" dirty="0">
                <a:solidFill>
                  <a:prstClr val="black"/>
                </a:solidFill>
                <a:latin typeface="Arial" charset="0"/>
                <a:hlinkClick r:id="rId4"/>
              </a:rPr>
              <a:t>https://fipi.ru/gve/gve-11#!/tab/178485354-2</a:t>
            </a:r>
            <a:r>
              <a:rPr lang="ru-RU" sz="11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charset="0"/>
                <a:hlinkClick r:id="rId3"/>
              </a:rPr>
              <a:t>Математика ГВЭ-аттестат 2021 г.</a:t>
            </a:r>
            <a:endParaRPr lang="ru-RU" sz="1100" dirty="0">
              <a:solidFill>
                <a:prstClr val="black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100" dirty="0">
              <a:solidFill>
                <a:prstClr val="black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200" b="1" dirty="0">
                <a:solidFill>
                  <a:srgbClr val="002060"/>
                </a:solidFill>
                <a:latin typeface="Arial" charset="0"/>
              </a:rPr>
              <a:t>КИМ ГВЭ-аттестат по русскому языку </a:t>
            </a:r>
            <a:r>
              <a:rPr lang="ru-RU" sz="1200" dirty="0">
                <a:solidFill>
                  <a:srgbClr val="002060"/>
                </a:solidFill>
                <a:latin typeface="Arial" charset="0"/>
              </a:rPr>
              <a:t>- </a:t>
            </a:r>
            <a:r>
              <a:rPr lang="ru-RU" sz="1200" b="1" u="sng" dirty="0">
                <a:solidFill>
                  <a:srgbClr val="002060"/>
                </a:solidFill>
                <a:latin typeface="Arial" charset="0"/>
              </a:rPr>
              <a:t>24 задания с кратким ответом базового уровня из КИМ ЕГЭ по русскому языку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200" dirty="0">
                <a:solidFill>
                  <a:srgbClr val="002060"/>
                </a:solidFill>
                <a:latin typeface="Arial" charset="0"/>
              </a:rPr>
              <a:t>За верное выполнение всех заданий экзаменационной работы можно получить </a:t>
            </a:r>
            <a:r>
              <a:rPr lang="ru-RU" sz="1200" b="1" dirty="0">
                <a:solidFill>
                  <a:srgbClr val="002060"/>
                </a:solidFill>
                <a:latin typeface="Arial" charset="0"/>
              </a:rPr>
              <a:t>максимально 29 первичных баллов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1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200" b="1" dirty="0">
                <a:solidFill>
                  <a:srgbClr val="002060"/>
                </a:solidFill>
                <a:latin typeface="Arial" charset="0"/>
              </a:rPr>
              <a:t>Шкала перевода первичных баллов по русскому языку в пятибалльную </a:t>
            </a:r>
            <a:r>
              <a:rPr lang="ru-RU" sz="1200" b="1" dirty="0" smtClean="0">
                <a:solidFill>
                  <a:srgbClr val="002060"/>
                </a:solidFill>
                <a:latin typeface="Arial" charset="0"/>
              </a:rPr>
              <a:t>отметку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 smtClean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 smtClean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 smtClean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Arial" charset="0"/>
              </a:rPr>
              <a:t>Шкала </a:t>
            </a:r>
            <a:r>
              <a:rPr lang="ru-RU" sz="1200" b="1" dirty="0">
                <a:solidFill>
                  <a:srgbClr val="002060"/>
                </a:solidFill>
                <a:latin typeface="Arial" charset="0"/>
              </a:rPr>
              <a:t>перевода первичных баллов </a:t>
            </a:r>
            <a:r>
              <a:rPr lang="ru-RU" sz="1200" b="1">
                <a:solidFill>
                  <a:srgbClr val="002060"/>
                </a:solidFill>
                <a:latin typeface="Arial" charset="0"/>
              </a:rPr>
              <a:t>по </a:t>
            </a:r>
            <a:r>
              <a:rPr lang="ru-RU" sz="1200" b="1" smtClean="0">
                <a:solidFill>
                  <a:srgbClr val="002060"/>
                </a:solidFill>
                <a:latin typeface="Arial" charset="0"/>
              </a:rPr>
              <a:t>математика в </a:t>
            </a:r>
            <a:r>
              <a:rPr lang="ru-RU" sz="1200" b="1" dirty="0">
                <a:solidFill>
                  <a:srgbClr val="002060"/>
                </a:solidFill>
                <a:latin typeface="Arial" charset="0"/>
              </a:rPr>
              <a:t>пятибалльную отметку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 smtClean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 smtClean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200" b="1" dirty="0">
              <a:solidFill>
                <a:srgbClr val="002060"/>
              </a:solidFill>
              <a:latin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75660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620079"/>
              </p:ext>
            </p:extLst>
          </p:nvPr>
        </p:nvGraphicFramePr>
        <p:xfrm>
          <a:off x="611560" y="5157192"/>
          <a:ext cx="7560840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16030"/>
                <a:gridCol w="1174499"/>
                <a:gridCol w="1247906"/>
                <a:gridCol w="1247906"/>
                <a:gridCol w="117449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Диапазон первичных баллов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rgbClr val="FF0000"/>
                          </a:solidFill>
                        </a:rPr>
                        <a:t>0–6</a:t>
                      </a:r>
                      <a:endParaRPr lang="ru-RU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7–9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10–12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13–14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Отметка по пятибалльной шкале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rgbClr val="FF0000"/>
                          </a:solidFill>
                        </a:rPr>
                        <a:t>«2» </a:t>
                      </a:r>
                      <a:endParaRPr lang="ru-RU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 «3»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«4»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«5»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357</TotalTime>
  <Words>1506</Words>
  <Application>Microsoft Office PowerPoint</Application>
  <PresentationFormat>Экран (4:3)</PresentationFormat>
  <Paragraphs>211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Родительское собрание 20.03.2021</vt:lpstr>
      <vt:lpstr>Нормативные документы</vt:lpstr>
      <vt:lpstr>   Постановление Правительства Российской Федерации от 26 февраля 2021 г. № 256  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   </vt:lpstr>
      <vt:lpstr>   Постановление Правительства Российской Федерации от 26 февраля 2021 г. № 256  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   </vt:lpstr>
      <vt:lpstr>Основание для выдачи аттестата о СОО</vt:lpstr>
      <vt:lpstr>Приказ Рособрнадзора от 26.06.2019 № 876 «Об определении минимального количества баллов единого государственного экзамена, подтверждающего освоение образовательной программы среднего общего образования, и минимального количества баллов единого государственного экзамена, необходимого для поступления в образовательные организации высшего образования на обучение по программам бакалавриата и программам специалитета» (зарегистрирован Минюстом России 23.07.2019, регистрационный № 55347) </vt:lpstr>
      <vt:lpstr>Особенности проведения ГИА-11 в 2021 году</vt:lpstr>
      <vt:lpstr>ГИА-11 (ГВЭ) для получения аттестата о среднем общем образовании  </vt:lpstr>
      <vt:lpstr>Проекты контрольных измерительных материалов ГВЭ-11 для выпускников, не планирующих поступление в вуз  </vt:lpstr>
      <vt:lpstr>ГИА-11 (ЕГЭ) для получения аттестата о среднем общем образовании </vt:lpstr>
      <vt:lpstr>Выдача  аттестата о СОО с отличием и приложения к нему,  медали «За особые успехи в учении»  </vt:lpstr>
      <vt:lpstr>Проект расписания ГИА-11</vt:lpstr>
      <vt:lpstr>О вопросах работы ПК и КК при проведении ЕГЭ «Информатика и ИКТ»  в компьютерной форме (КЕГЭ) </vt:lpstr>
      <vt:lpstr>Допуск к пересдаче ГВЭ, ЕГЭ</vt:lpstr>
      <vt:lpstr>Информирование</vt:lpstr>
      <vt:lpstr>Информационные ресурсы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</dc:creator>
  <cp:lastModifiedBy>Завуч</cp:lastModifiedBy>
  <cp:revision>23</cp:revision>
  <dcterms:created xsi:type="dcterms:W3CDTF">2021-03-18T06:51:25Z</dcterms:created>
  <dcterms:modified xsi:type="dcterms:W3CDTF">2021-03-22T07:56:45Z</dcterms:modified>
</cp:coreProperties>
</file>