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6" r:id="rId9"/>
    <p:sldId id="263" r:id="rId10"/>
    <p:sldId id="284" r:id="rId11"/>
    <p:sldId id="264" r:id="rId12"/>
    <p:sldId id="265" r:id="rId13"/>
    <p:sldId id="271" r:id="rId14"/>
    <p:sldId id="267" r:id="rId15"/>
    <p:sldId id="269" r:id="rId16"/>
    <p:sldId id="272" r:id="rId17"/>
    <p:sldId id="270" r:id="rId18"/>
    <p:sldId id="273" r:id="rId19"/>
    <p:sldId id="277" r:id="rId20"/>
    <p:sldId id="276" r:id="rId21"/>
    <p:sldId id="275" r:id="rId22"/>
    <p:sldId id="274" r:id="rId23"/>
    <p:sldId id="278" r:id="rId24"/>
    <p:sldId id="279" r:id="rId25"/>
    <p:sldId id="280" r:id="rId26"/>
    <p:sldId id="285" r:id="rId27"/>
    <p:sldId id="286" r:id="rId28"/>
    <p:sldId id="287" r:id="rId29"/>
    <p:sldId id="281" r:id="rId30"/>
    <p:sldId id="282" r:id="rId31"/>
    <p:sldId id="283"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06.10.2020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06.10.2020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06.10.2020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06.10.2020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user/RosObrNadzor/" TargetMode="External"/><Relationship Id="rId2" Type="http://schemas.openxmlformats.org/officeDocument/2006/relationships/hyperlink" Target="https://vk.com/rosobmadzor" TargetMode="External"/><Relationship Id="rId1" Type="http://schemas.openxmlformats.org/officeDocument/2006/relationships/slideLayout" Target="../slideLayouts/slideLayout2.xml"/><Relationship Id="rId4" Type="http://schemas.openxmlformats.org/officeDocument/2006/relationships/hyperlink" Target="http://obmadzor.gov.ru/"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fipi.ru/" TargetMode="External"/><Relationship Id="rId2" Type="http://schemas.openxmlformats.org/officeDocument/2006/relationships/hyperlink" Target="http://obrnadzor.gov.ru/" TargetMode="External"/><Relationship Id="rId1" Type="http://schemas.openxmlformats.org/officeDocument/2006/relationships/slideLayout" Target="../slideLayouts/slideLayout2.xml"/><Relationship Id="rId5" Type="http://schemas.openxmlformats.org/officeDocument/2006/relationships/hyperlink" Target="http://edu.lenobl.ru/" TargetMode="External"/><Relationship Id="rId4" Type="http://schemas.openxmlformats.org/officeDocument/2006/relationships/hyperlink" Target="http://ege.edu.ru/"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ipi.ru/ege-i-gve-11/itogovoe-sochinenie" TargetMode="External"/><Relationship Id="rId2" Type="http://schemas.openxmlformats.org/officeDocument/2006/relationships/hyperlink" Target="http://fipi.ru/ege-i-gve-11/itogovoe-sochineni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solidFill>
                  <a:srgbClr val="C00000"/>
                </a:solidFill>
              </a:rPr>
              <a:t>Родительское собрание</a:t>
            </a:r>
            <a:endParaRPr lang="ru-RU" b="1" dirty="0">
              <a:solidFill>
                <a:srgbClr val="C00000"/>
              </a:solidFill>
            </a:endParaRPr>
          </a:p>
        </p:txBody>
      </p:sp>
      <p:sp>
        <p:nvSpPr>
          <p:cNvPr id="3" name="Подзаголовок 2"/>
          <p:cNvSpPr>
            <a:spLocks noGrp="1"/>
          </p:cNvSpPr>
          <p:nvPr>
            <p:ph type="subTitle" idx="1"/>
          </p:nvPr>
        </p:nvSpPr>
        <p:spPr/>
        <p:txBody>
          <a:bodyPr>
            <a:normAutofit/>
          </a:bodyPr>
          <a:lstStyle/>
          <a:p>
            <a:r>
              <a:rPr lang="ru-RU" b="1" dirty="0" smtClean="0">
                <a:solidFill>
                  <a:srgbClr val="002060"/>
                </a:solidFill>
              </a:rPr>
              <a:t>Информация  </a:t>
            </a:r>
            <a:r>
              <a:rPr lang="ru-RU" b="1" smtClean="0">
                <a:solidFill>
                  <a:srgbClr val="002060"/>
                </a:solidFill>
              </a:rPr>
              <a:t>о государственной </a:t>
            </a:r>
            <a:r>
              <a:rPr lang="ru-RU" b="1" dirty="0" smtClean="0">
                <a:solidFill>
                  <a:srgbClr val="002060"/>
                </a:solidFill>
              </a:rPr>
              <a:t>итоговой аттестации</a:t>
            </a:r>
          </a:p>
          <a:p>
            <a:r>
              <a:rPr lang="ru-RU" sz="2200" b="1" dirty="0" smtClean="0">
                <a:solidFill>
                  <a:srgbClr val="0070C0"/>
                </a:solidFill>
              </a:rPr>
              <a:t>03 октября 2020 года</a:t>
            </a:r>
            <a:endParaRPr lang="ru-RU" sz="2200" b="1" dirty="0">
              <a:solidFill>
                <a:srgbClr val="0070C0"/>
              </a:solidFill>
            </a:endParaRPr>
          </a:p>
        </p:txBody>
      </p:sp>
    </p:spTree>
    <p:extLst>
      <p:ext uri="{BB962C8B-B14F-4D97-AF65-F5344CB8AC3E}">
        <p14:creationId xmlns:p14="http://schemas.microsoft.com/office/powerpoint/2010/main" val="3747475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22247374"/>
              </p:ext>
            </p:extLst>
          </p:nvPr>
        </p:nvGraphicFramePr>
        <p:xfrm>
          <a:off x="1043609" y="1340769"/>
          <a:ext cx="6984776" cy="4598194"/>
        </p:xfrm>
        <a:graphic>
          <a:graphicData uri="http://schemas.openxmlformats.org/drawingml/2006/table">
            <a:tbl>
              <a:tblPr firstRow="1" firstCol="1" bandRow="1"/>
              <a:tblGrid>
                <a:gridCol w="1539808"/>
                <a:gridCol w="1361242"/>
                <a:gridCol w="1361242"/>
                <a:gridCol w="1361242"/>
                <a:gridCol w="1361242"/>
              </a:tblGrid>
              <a:tr h="284424">
                <a:tc>
                  <a:txBody>
                    <a:bodyPr/>
                    <a:lstStyle/>
                    <a:p>
                      <a:pPr algn="ctr">
                        <a:spcAft>
                          <a:spcPts val="0"/>
                        </a:spcAft>
                      </a:pPr>
                      <a:r>
                        <a:rPr lang="ru-RU" sz="1200" b="1" dirty="0" smtClean="0">
                          <a:solidFill>
                            <a:srgbClr val="FF0000"/>
                          </a:solidFill>
                          <a:effectLst/>
                          <a:latin typeface="Calibri"/>
                          <a:ea typeface="Calibri"/>
                          <a:cs typeface="Times New Roman"/>
                        </a:rPr>
                        <a:t>Темы направлений</a:t>
                      </a:r>
                      <a:r>
                        <a:rPr lang="ru-RU" sz="1200" b="1" dirty="0">
                          <a:effectLst/>
                          <a:latin typeface="Calibri"/>
                          <a:ea typeface="Calibri"/>
                          <a:cs typeface="Times New Roman"/>
                        </a:rPr>
                        <a:t> </a:t>
                      </a:r>
                      <a:endParaRPr lang="ru-RU" sz="600" dirty="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5F497A"/>
                          </a:solidFill>
                          <a:effectLst/>
                          <a:latin typeface="Calibri"/>
                          <a:ea typeface="Calibri"/>
                          <a:cs typeface="Times New Roman"/>
                        </a:rPr>
                        <a:t>понедельник</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5F497A"/>
                          </a:solidFill>
                          <a:effectLst/>
                          <a:latin typeface="Calibri"/>
                          <a:ea typeface="Calibri"/>
                          <a:cs typeface="Times New Roman"/>
                        </a:rPr>
                        <a:t>среда</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5F497A"/>
                          </a:solidFill>
                          <a:effectLst/>
                          <a:latin typeface="Calibri"/>
                          <a:ea typeface="Calibri"/>
                          <a:cs typeface="Times New Roman"/>
                        </a:rPr>
                        <a:t>четверг</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5F497A"/>
                          </a:solidFill>
                          <a:effectLst/>
                          <a:latin typeface="Calibri"/>
                          <a:ea typeface="Calibri"/>
                          <a:cs typeface="Times New Roman"/>
                        </a:rPr>
                        <a:t>суббота</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379">
                <a:tc>
                  <a:txBody>
                    <a:bodyPr/>
                    <a:lstStyle/>
                    <a:p>
                      <a:pPr algn="ctr">
                        <a:spcAft>
                          <a:spcPts val="0"/>
                        </a:spcAft>
                      </a:pPr>
                      <a:r>
                        <a:rPr lang="ru-RU" sz="1300" b="1" dirty="0">
                          <a:solidFill>
                            <a:srgbClr val="0070C0"/>
                          </a:solidFill>
                          <a:effectLst/>
                          <a:latin typeface="Times New Roman"/>
                          <a:ea typeface="Calibri"/>
                          <a:cs typeface="Times New Roman"/>
                        </a:rPr>
                        <a:t>Забвению не подлежит</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Calibri"/>
                          <a:ea typeface="Calibri"/>
                          <a:cs typeface="Times New Roman"/>
                        </a:rPr>
                        <a:t> </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a:solidFill>
                            <a:srgbClr val="943634"/>
                          </a:solidFill>
                          <a:effectLst/>
                          <a:latin typeface="Calibri"/>
                          <a:ea typeface="Calibri"/>
                          <a:cs typeface="Times New Roman"/>
                        </a:rPr>
                        <a:t>14.30 кабинет 112</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C00000"/>
                          </a:solidFill>
                          <a:effectLst/>
                          <a:latin typeface="Calibri"/>
                          <a:ea typeface="Calibri"/>
                          <a:cs typeface="Times New Roman"/>
                        </a:rPr>
                        <a:t> </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2506">
                <a:tc>
                  <a:txBody>
                    <a:bodyPr/>
                    <a:lstStyle/>
                    <a:p>
                      <a:pPr algn="ctr">
                        <a:spcAft>
                          <a:spcPts val="0"/>
                        </a:spcAft>
                      </a:pPr>
                      <a:r>
                        <a:rPr lang="ru-RU" sz="1300" b="1" dirty="0">
                          <a:solidFill>
                            <a:srgbClr val="0070C0"/>
                          </a:solidFill>
                          <a:effectLst/>
                          <a:latin typeface="Times New Roman"/>
                          <a:ea typeface="Calibri"/>
                          <a:cs typeface="Times New Roman"/>
                        </a:rPr>
                        <a:t>Я и другие</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Calibri"/>
                          <a:ea typeface="Calibri"/>
                          <a:cs typeface="Times New Roman"/>
                        </a:rPr>
                        <a:t> </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14.30 кабинет 112</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C00000"/>
                          </a:solidFill>
                          <a:effectLst/>
                          <a:latin typeface="Calibri"/>
                          <a:ea typeface="Calibri"/>
                          <a:cs typeface="Times New Roman"/>
                        </a:rPr>
                        <a:t> </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2506">
                <a:tc>
                  <a:txBody>
                    <a:bodyPr/>
                    <a:lstStyle/>
                    <a:p>
                      <a:pPr algn="ctr">
                        <a:spcAft>
                          <a:spcPts val="0"/>
                        </a:spcAft>
                      </a:pPr>
                      <a:r>
                        <a:rPr lang="ru-RU" sz="1300" b="1" dirty="0">
                          <a:solidFill>
                            <a:srgbClr val="0070C0"/>
                          </a:solidFill>
                          <a:effectLst/>
                          <a:latin typeface="Times New Roman"/>
                          <a:ea typeface="Calibri"/>
                          <a:cs typeface="Times New Roman"/>
                        </a:rPr>
                        <a:t>Время</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перемен</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 </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943634"/>
                          </a:solidFill>
                          <a:effectLst/>
                          <a:latin typeface="Calibri"/>
                          <a:ea typeface="Calibri"/>
                          <a:cs typeface="Times New Roman"/>
                        </a:rPr>
                        <a:t>14.30 кабинет 112</a:t>
                      </a:r>
                      <a:endParaRPr lang="ru-RU" sz="60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C00000"/>
                          </a:solidFill>
                          <a:effectLst/>
                          <a:latin typeface="Calibri"/>
                          <a:ea typeface="Calibri"/>
                          <a:cs typeface="Times New Roman"/>
                        </a:rPr>
                        <a:t> </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379">
                <a:tc>
                  <a:txBody>
                    <a:bodyPr/>
                    <a:lstStyle/>
                    <a:p>
                      <a:pPr algn="ctr">
                        <a:spcAft>
                          <a:spcPts val="0"/>
                        </a:spcAft>
                      </a:pPr>
                      <a:r>
                        <a:rPr lang="ru-RU" sz="1300" b="1" dirty="0">
                          <a:solidFill>
                            <a:srgbClr val="0070C0"/>
                          </a:solidFill>
                          <a:effectLst/>
                          <a:latin typeface="Times New Roman"/>
                          <a:ea typeface="Calibri"/>
                          <a:cs typeface="Times New Roman"/>
                        </a:rPr>
                        <a:t>Разговор с собой</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p>
                      <a:pPr algn="ctr">
                        <a:spcAft>
                          <a:spcPts val="0"/>
                        </a:spcAft>
                      </a:pPr>
                      <a:r>
                        <a:rPr lang="ru-RU" sz="1300" b="1" dirty="0">
                          <a:solidFill>
                            <a:srgbClr val="0070C0"/>
                          </a:solidFill>
                          <a:effectLst/>
                          <a:latin typeface="Times New Roman"/>
                          <a:ea typeface="Calibri"/>
                          <a:cs typeface="Times New Roman"/>
                        </a:rPr>
                        <a:t> </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a:solidFill>
                            <a:srgbClr val="C00000"/>
                          </a:solidFill>
                          <a:effectLst/>
                          <a:latin typeface="Calibri"/>
                          <a:ea typeface="Calibri"/>
                          <a:cs typeface="Times New Roman"/>
                        </a:rPr>
                        <a:t> </a:t>
                      </a:r>
                      <a:endParaRPr lang="ru-RU" sz="600" dirty="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C00000"/>
                          </a:solidFill>
                          <a:effectLst/>
                          <a:latin typeface="Calibri"/>
                          <a:ea typeface="Calibri"/>
                          <a:cs typeface="Times New Roman"/>
                        </a:rPr>
                        <a:t> </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a:solidFill>
                            <a:srgbClr val="C00000"/>
                          </a:solidFill>
                          <a:effectLst/>
                          <a:latin typeface="Calibri"/>
                          <a:ea typeface="Calibri"/>
                          <a:cs typeface="Times New Roman"/>
                        </a:rPr>
                        <a:t> </a:t>
                      </a:r>
                      <a:endParaRPr lang="ru-RU" sz="600">
                        <a:effectLst/>
                        <a:latin typeface="Calibri"/>
                        <a:ea typeface="Calibri"/>
                        <a:cs typeface="Times New Roman"/>
                      </a:endParaRPr>
                    </a:p>
                  </a:txBody>
                  <a:tcPr marL="39619" marR="39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a:solidFill>
                            <a:srgbClr val="943634"/>
                          </a:solidFill>
                          <a:effectLst/>
                          <a:latin typeface="Calibri"/>
                          <a:ea typeface="Calibri"/>
                          <a:cs typeface="Times New Roman"/>
                        </a:rPr>
                        <a:t>13.30 кабинет 112</a:t>
                      </a:r>
                      <a:endParaRPr lang="ru-RU" sz="600" dirty="0">
                        <a:effectLst/>
                        <a:latin typeface="Calibri"/>
                        <a:ea typeface="Calibri"/>
                        <a:cs typeface="Times New Roman"/>
                      </a:endParaRPr>
                    </a:p>
                  </a:txBody>
                  <a:tcPr marL="39619" marR="39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2400" b="1" dirty="0" smtClean="0">
                <a:solidFill>
                  <a:srgbClr val="C00000"/>
                </a:solidFill>
                <a:latin typeface="Open sans"/>
              </a:rPr>
              <a:t/>
            </a:r>
            <a:br>
              <a:rPr lang="ru-RU" altLang="ru-RU" sz="2400" b="1" dirty="0" smtClean="0">
                <a:solidFill>
                  <a:srgbClr val="C00000"/>
                </a:solidFill>
                <a:latin typeface="Open sans"/>
              </a:rPr>
            </a:br>
            <a:r>
              <a:rPr lang="ru-RU" altLang="ru-RU" sz="2400" b="1" dirty="0">
                <a:solidFill>
                  <a:srgbClr val="C00000"/>
                </a:solidFill>
                <a:latin typeface="Open sans"/>
              </a:rPr>
              <a:t/>
            </a:r>
            <a:br>
              <a:rPr lang="ru-RU" altLang="ru-RU" sz="2400" b="1" dirty="0">
                <a:solidFill>
                  <a:srgbClr val="C00000"/>
                </a:solidFill>
                <a:latin typeface="Open sans"/>
              </a:rPr>
            </a:br>
            <a:r>
              <a:rPr lang="ru-RU" altLang="ru-RU" sz="2400" b="1" dirty="0" smtClean="0">
                <a:solidFill>
                  <a:srgbClr val="C00000"/>
                </a:solidFill>
                <a:latin typeface="Open sans"/>
              </a:rPr>
              <a:t/>
            </a:r>
            <a:br>
              <a:rPr lang="ru-RU" altLang="ru-RU" sz="2400" b="1" dirty="0" smtClean="0">
                <a:solidFill>
                  <a:srgbClr val="C00000"/>
                </a:solidFill>
                <a:latin typeface="Open sans"/>
              </a:rPr>
            </a:br>
            <a:r>
              <a:rPr lang="ru-RU" sz="2400" b="1" dirty="0">
                <a:solidFill>
                  <a:srgbClr val="C00000"/>
                </a:solidFill>
                <a:latin typeface="Calibri"/>
                <a:ea typeface="Calibri"/>
                <a:cs typeface="Times New Roman"/>
              </a:rPr>
              <a:t>Консультации для обучающихся 11 «а» класса</a:t>
            </a:r>
            <a:r>
              <a:rPr lang="ru-RU" sz="1050" dirty="0">
                <a:latin typeface="Calibri"/>
                <a:ea typeface="Calibri"/>
                <a:cs typeface="Times New Roman"/>
              </a:rPr>
              <a:t/>
            </a:r>
            <a:br>
              <a:rPr lang="ru-RU" sz="1050" dirty="0">
                <a:latin typeface="Calibri"/>
                <a:ea typeface="Calibri"/>
                <a:cs typeface="Times New Roman"/>
              </a:rPr>
            </a:br>
            <a:r>
              <a:rPr lang="ru-RU" sz="2400" b="1" dirty="0">
                <a:solidFill>
                  <a:srgbClr val="C00000"/>
                </a:solidFill>
                <a:latin typeface="Calibri"/>
                <a:ea typeface="Calibri"/>
                <a:cs typeface="Times New Roman"/>
              </a:rPr>
              <a:t>Подготовка к итоговому сочинению (изложению</a:t>
            </a:r>
            <a:r>
              <a:rPr lang="ru-RU" sz="1800" b="1" dirty="0">
                <a:solidFill>
                  <a:srgbClr val="C00000"/>
                </a:solidFill>
                <a:latin typeface="Calibri"/>
                <a:ea typeface="Calibri"/>
                <a:cs typeface="Times New Roman"/>
              </a:rPr>
              <a:t>)</a:t>
            </a:r>
            <a:r>
              <a:rPr lang="ru-RU" sz="1050" dirty="0">
                <a:latin typeface="Calibri"/>
                <a:ea typeface="Calibri"/>
                <a:cs typeface="Times New Roman"/>
              </a:rPr>
              <a:t/>
            </a:r>
            <a:br>
              <a:rPr lang="ru-RU" sz="1050" dirty="0">
                <a:latin typeface="Calibri"/>
                <a:ea typeface="Calibri"/>
                <a:cs typeface="Times New Roman"/>
              </a:rPr>
            </a:br>
            <a:r>
              <a:rPr lang="ru-RU" sz="2400" b="1" dirty="0">
                <a:solidFill>
                  <a:srgbClr val="C00000"/>
                </a:solidFill>
                <a:latin typeface="Open sans"/>
              </a:rPr>
              <a:t/>
            </a:r>
            <a:br>
              <a:rPr lang="ru-RU" sz="2400" b="1" dirty="0">
                <a:solidFill>
                  <a:srgbClr val="C00000"/>
                </a:solidFill>
                <a:latin typeface="Open sans"/>
              </a:rPr>
            </a:br>
            <a:endParaRPr lang="ru-RU" dirty="0"/>
          </a:p>
        </p:txBody>
      </p:sp>
    </p:spTree>
    <p:extLst>
      <p:ext uri="{BB962C8B-B14F-4D97-AF65-F5344CB8AC3E}">
        <p14:creationId xmlns:p14="http://schemas.microsoft.com/office/powerpoint/2010/main" val="3540163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a:bodyPr>
          <a:lstStyle/>
          <a:p>
            <a:pPr marL="228600" indent="-228600">
              <a:lnSpc>
                <a:spcPct val="90000"/>
              </a:lnSpc>
              <a:spcBef>
                <a:spcPts val="1000"/>
              </a:spcBef>
              <a:buClrTx/>
              <a:buSzTx/>
              <a:buFont typeface="Arial" panose="020B0604020202020204" pitchFamily="34" charset="0"/>
              <a:buChar char="•"/>
              <a:defRPr/>
            </a:pPr>
            <a:r>
              <a:rPr lang="ru-RU" sz="2200" b="1" dirty="0">
                <a:solidFill>
                  <a:srgbClr val="002060"/>
                </a:solidFill>
                <a:latin typeface="Open sans"/>
              </a:rPr>
              <a:t>С результатами итогового сочинения (изложения) участники могут ознакомиться в образовательных организациях или в местах регистрации на участие в итоговом сочинении (изложении). </a:t>
            </a:r>
          </a:p>
          <a:p>
            <a:pPr marL="228600" indent="-228600">
              <a:lnSpc>
                <a:spcPct val="90000"/>
              </a:lnSpc>
              <a:spcBef>
                <a:spcPts val="1000"/>
              </a:spcBef>
              <a:buClrTx/>
              <a:buSzTx/>
              <a:buFont typeface="Arial" panose="020B0604020202020204" pitchFamily="34" charset="0"/>
              <a:buChar char="•"/>
              <a:defRPr/>
            </a:pPr>
            <a:r>
              <a:rPr lang="ru-RU" sz="2200" b="1" dirty="0">
                <a:solidFill>
                  <a:srgbClr val="002060"/>
                </a:solidFill>
                <a:latin typeface="Open sans"/>
              </a:rPr>
              <a:t>Также ознакомление участников с результатами итогового сочинения (изложения) организовано в информационно-телекоммуникационной сети «Интернет» в соответствии с требованиями законодательства Российской Федерации в области защиты персональных данных на официальном портале единого государственного экзамена в разделе </a:t>
            </a:r>
            <a:r>
              <a:rPr lang="ru-RU" sz="2200" b="1" dirty="0">
                <a:solidFill>
                  <a:srgbClr val="FF0000"/>
                </a:solidFill>
                <a:latin typeface="Open sans"/>
              </a:rPr>
              <a:t>«Проверить результаты ЕГЭ» (http://www.ege.edu.ru/ru/classes-11/res/).</a:t>
            </a:r>
          </a:p>
          <a:p>
            <a:endParaRPr lang="ru-RU" dirty="0"/>
          </a:p>
        </p:txBody>
      </p:sp>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a:solidFill>
                  <a:srgbClr val="C00000"/>
                </a:solidFill>
                <a:latin typeface="Calibri" panose="020F0502020204030204" pitchFamily="34" charset="0"/>
              </a:rPr>
              <a:t/>
            </a:r>
            <a:br>
              <a:rPr lang="ru-RU" altLang="ru-RU" sz="3000" b="1" dirty="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2700" b="1" dirty="0">
                <a:solidFill>
                  <a:srgbClr val="C00000"/>
                </a:solidFill>
                <a:latin typeface="Open sans"/>
              </a:rPr>
              <a:t/>
            </a:r>
            <a:br>
              <a:rPr lang="ru-RU" sz="2700" b="1" dirty="0">
                <a:solidFill>
                  <a:srgbClr val="C00000"/>
                </a:solidFill>
                <a:latin typeface="Open sans"/>
              </a:rPr>
            </a:br>
            <a:endParaRPr lang="ru-RU" sz="2700" dirty="0">
              <a:latin typeface="Open sans"/>
            </a:endParaRPr>
          </a:p>
        </p:txBody>
      </p:sp>
    </p:spTree>
    <p:extLst>
      <p:ext uri="{BB962C8B-B14F-4D97-AF65-F5344CB8AC3E}">
        <p14:creationId xmlns:p14="http://schemas.microsoft.com/office/powerpoint/2010/main" val="140843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normAutofit/>
          </a:bodyPr>
          <a:lstStyle/>
          <a:p>
            <a:pPr marL="0" indent="0">
              <a:buFont typeface="Wingdings 2" pitchFamily="18" charset="2"/>
              <a:buNone/>
              <a:defRPr/>
            </a:pPr>
            <a:r>
              <a:rPr lang="ru-RU" sz="2200" b="1" dirty="0">
                <a:solidFill>
                  <a:srgbClr val="002060"/>
                </a:solidFill>
                <a:latin typeface="Open sans"/>
                <a:cs typeface="Times New Roman" panose="02020603050405020304" pitchFamily="18" charset="0"/>
              </a:rPr>
              <a:t>Во время проведения итогового сочинения (изложения) на рабочем столе и, находятся:</a:t>
            </a:r>
          </a:p>
          <a:p>
            <a:pPr marL="0" indent="0">
              <a:buFont typeface="Wingdings 2" pitchFamily="18" charset="2"/>
              <a:buNone/>
              <a:defRPr/>
            </a:pPr>
            <a:endParaRPr lang="ru-RU" sz="2200" b="1" dirty="0">
              <a:solidFill>
                <a:srgbClr val="002060"/>
              </a:solidFill>
              <a:latin typeface="Open sans"/>
              <a:cs typeface="Times New Roman" panose="02020603050405020304" pitchFamily="18" charset="0"/>
            </a:endParaRP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регистрационный бланк (1 шт.)</a:t>
            </a: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бланки записи (4 шт.)</a:t>
            </a: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2 </a:t>
            </a:r>
            <a:r>
              <a:rPr lang="ru-RU" sz="2200" b="1" dirty="0" err="1">
                <a:solidFill>
                  <a:srgbClr val="002060"/>
                </a:solidFill>
                <a:latin typeface="Open sans"/>
                <a:cs typeface="Times New Roman" panose="02020603050405020304" pitchFamily="18" charset="0"/>
              </a:rPr>
              <a:t>гелевые</a:t>
            </a:r>
            <a:r>
              <a:rPr lang="ru-RU" sz="2200" b="1" dirty="0">
                <a:solidFill>
                  <a:srgbClr val="002060"/>
                </a:solidFill>
                <a:latin typeface="Open sans"/>
                <a:cs typeface="Times New Roman" panose="02020603050405020304" pitchFamily="18" charset="0"/>
              </a:rPr>
              <a:t> ручки (черного цвета);</a:t>
            </a: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паспорт без обложки;</a:t>
            </a: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листы для черновиков;</a:t>
            </a:r>
          </a:p>
          <a:p>
            <a:pPr>
              <a:buFont typeface="Wingdings" panose="05000000000000000000" pitchFamily="2" charset="2"/>
              <a:buChar char="v"/>
              <a:defRPr/>
            </a:pPr>
            <a:r>
              <a:rPr lang="ru-RU" sz="2200" b="1" dirty="0">
                <a:solidFill>
                  <a:srgbClr val="002060"/>
                </a:solidFill>
                <a:latin typeface="Open sans"/>
                <a:cs typeface="Times New Roman" panose="02020603050405020304" pitchFamily="18" charset="0"/>
              </a:rPr>
              <a:t>орфографический словарь (толковый – в случае написания изложения).</a:t>
            </a:r>
          </a:p>
          <a:p>
            <a:pPr marL="0" indent="0">
              <a:buFont typeface="Wingdings 2" pitchFamily="18" charset="2"/>
              <a:buNone/>
              <a:defRPr/>
            </a:pPr>
            <a:endParaRPr lang="ru-RU" b="1" dirty="0">
              <a:latin typeface="Calibri" panose="020F0502020204030204" pitchFamily="34" charset="0"/>
            </a:endParaRPr>
          </a:p>
          <a:p>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2700" b="1" dirty="0">
                <a:solidFill>
                  <a:srgbClr val="C00000"/>
                </a:solidFill>
                <a:latin typeface="Open sans"/>
              </a:rPr>
              <a:t/>
            </a:r>
            <a:br>
              <a:rPr lang="ru-RU" sz="2700" b="1" dirty="0">
                <a:solidFill>
                  <a:srgbClr val="C00000"/>
                </a:solidFill>
                <a:latin typeface="Open sans"/>
              </a:rPr>
            </a:br>
            <a:endParaRPr lang="ru-RU" sz="2700" dirty="0">
              <a:latin typeface="Open sans"/>
            </a:endParaRPr>
          </a:p>
        </p:txBody>
      </p:sp>
    </p:spTree>
    <p:extLst>
      <p:ext uri="{BB962C8B-B14F-4D97-AF65-F5344CB8AC3E}">
        <p14:creationId xmlns:p14="http://schemas.microsoft.com/office/powerpoint/2010/main" val="3019394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2700" b="1" dirty="0" smtClean="0">
                <a:solidFill>
                  <a:srgbClr val="C00000"/>
                </a:solidFill>
                <a:latin typeface="Calibri" panose="020F0502020204030204" pitchFamily="34" charset="0"/>
              </a:rPr>
              <a:t/>
            </a:r>
            <a:br>
              <a:rPr lang="ru-RU" altLang="ru-RU" sz="2700" b="1" dirty="0" smtClean="0">
                <a:solidFill>
                  <a:srgbClr val="C00000"/>
                </a:solidFill>
                <a:latin typeface="Calibri" panose="020F0502020204030204" pitchFamily="34" charset="0"/>
              </a:rPr>
            </a:br>
            <a:r>
              <a:rPr lang="ru-RU" altLang="ru-RU" sz="2700" b="1" dirty="0">
                <a:solidFill>
                  <a:srgbClr val="C00000"/>
                </a:solidFill>
                <a:latin typeface="Calibri" panose="020F0502020204030204" pitchFamily="34" charset="0"/>
              </a:rPr>
              <a:t/>
            </a:r>
            <a:br>
              <a:rPr lang="ru-RU" altLang="ru-RU" sz="2700" b="1" dirty="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endParaRPr lang="ru-RU" dirty="0">
              <a:latin typeface="Open sans"/>
            </a:endParaRPr>
          </a:p>
        </p:txBody>
      </p:sp>
      <p:pic>
        <p:nvPicPr>
          <p:cNvPr id="4" name="Picture 2" descr="C:\Users\Завуч\Desktop\ГИА 2018-2019\ИСИ\Бланк_регистрации.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124744"/>
            <a:ext cx="374441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Завуч\Desktop\ГИА 2018-2019\ИСИ\Бланк записи.ti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1124744"/>
            <a:ext cx="3960440" cy="5404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842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5040560"/>
          </a:xfrm>
        </p:spPr>
        <p:txBody>
          <a:bodyPr>
            <a:normAutofit fontScale="25000" lnSpcReduction="20000"/>
          </a:bodyPr>
          <a:lstStyle/>
          <a:p>
            <a:pPr marL="0" indent="0">
              <a:buNone/>
            </a:pPr>
            <a:endParaRPr lang="ru-RU" sz="3200" b="1" dirty="0" smtClean="0">
              <a:solidFill>
                <a:srgbClr val="002060"/>
              </a:solidFill>
              <a:latin typeface="Open sans"/>
            </a:endParaRPr>
          </a:p>
          <a:p>
            <a:pPr marL="0" indent="0">
              <a:buNone/>
            </a:pPr>
            <a:r>
              <a:rPr lang="ru-RU" sz="6800" b="1" dirty="0" smtClean="0">
                <a:solidFill>
                  <a:srgbClr val="002060"/>
                </a:solidFill>
                <a:latin typeface="Open sans"/>
              </a:rPr>
              <a:t>Запрещается </a:t>
            </a:r>
            <a:r>
              <a:rPr lang="ru-RU" sz="6800" b="1" dirty="0">
                <a:solidFill>
                  <a:srgbClr val="002060"/>
                </a:solidFill>
                <a:latin typeface="Open sans"/>
              </a:rPr>
              <a:t>на </a:t>
            </a:r>
            <a:r>
              <a:rPr lang="ru-RU" sz="6800" b="1" dirty="0" smtClean="0">
                <a:solidFill>
                  <a:srgbClr val="002060"/>
                </a:solidFill>
                <a:latin typeface="Open sans"/>
              </a:rPr>
              <a:t>ИСИ </a:t>
            </a:r>
            <a:r>
              <a:rPr lang="ru-RU" sz="6800" b="1" dirty="0">
                <a:solidFill>
                  <a:srgbClr val="002060"/>
                </a:solidFill>
                <a:latin typeface="Open sans"/>
              </a:rPr>
              <a:t>(РСИ</a:t>
            </a:r>
            <a:r>
              <a:rPr lang="ru-RU" sz="6800" b="1" dirty="0" smtClean="0">
                <a:solidFill>
                  <a:srgbClr val="002060"/>
                </a:solidFill>
                <a:latin typeface="Open sans"/>
              </a:rPr>
              <a:t>)</a:t>
            </a:r>
          </a:p>
          <a:p>
            <a:pPr marL="0" indent="0">
              <a:buFont typeface="Wingdings 2" pitchFamily="18" charset="2"/>
              <a:buNone/>
              <a:defRPr/>
            </a:pPr>
            <a:r>
              <a:rPr lang="ru-RU" sz="6800" b="1" dirty="0">
                <a:solidFill>
                  <a:srgbClr val="C00000"/>
                </a:solidFill>
                <a:latin typeface="Open sans"/>
                <a:cs typeface="Times New Roman" panose="02020603050405020304" pitchFamily="18" charset="0"/>
              </a:rPr>
              <a:t>иметь при себе: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средства связи;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электронно-вычислительную технику;</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 фото, аудио и видеоаппаратуру;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справочные материалы;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письменные заметки и иные средства хранения и передачи информации;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пользоваться текстами литературного материала (художественными произведениями, дневниками, мемуарами, публицистикой);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выносить из учебных кабинетов темы сочинений (тексты изложений); </a:t>
            </a:r>
          </a:p>
          <a:p>
            <a:pPr>
              <a:buFont typeface="Wingdings" panose="05000000000000000000" pitchFamily="2" charset="2"/>
              <a:buChar char="v"/>
              <a:defRPr/>
            </a:pPr>
            <a:r>
              <a:rPr lang="ru-RU" sz="6800" b="1" dirty="0">
                <a:solidFill>
                  <a:srgbClr val="002060"/>
                </a:solidFill>
                <a:latin typeface="Open sans"/>
                <a:cs typeface="Times New Roman" panose="02020603050405020304" pitchFamily="18" charset="0"/>
              </a:rPr>
              <a:t>фотографировать материалы итогового сочинения (изложения).</a:t>
            </a:r>
          </a:p>
          <a:p>
            <a:pPr>
              <a:buFont typeface="Wingdings" panose="05000000000000000000" pitchFamily="2" charset="2"/>
              <a:buChar char="v"/>
              <a:defRPr/>
            </a:pPr>
            <a:endParaRPr lang="ru-RU" sz="6800" b="1" dirty="0">
              <a:solidFill>
                <a:srgbClr val="002060"/>
              </a:solidFill>
              <a:latin typeface="Open sans"/>
              <a:cs typeface="Times New Roman" panose="02020603050405020304" pitchFamily="18" charset="0"/>
            </a:endParaRPr>
          </a:p>
          <a:p>
            <a:pPr marL="0" indent="0">
              <a:buFont typeface="Wingdings 2" pitchFamily="18" charset="2"/>
              <a:buNone/>
              <a:defRPr/>
            </a:pPr>
            <a:r>
              <a:rPr lang="ru-RU" sz="6800" b="1" dirty="0">
                <a:solidFill>
                  <a:srgbClr val="C00000"/>
                </a:solidFill>
                <a:latin typeface="Open sans"/>
                <a:cs typeface="Times New Roman" panose="02020603050405020304" pitchFamily="18" charset="0"/>
              </a:rPr>
              <a:t>пользоваться: </a:t>
            </a:r>
            <a:r>
              <a:rPr lang="ru-RU" sz="6800" b="1" dirty="0">
                <a:solidFill>
                  <a:srgbClr val="002060"/>
                </a:solidFill>
                <a:latin typeface="Open sans"/>
                <a:cs typeface="Times New Roman" panose="02020603050405020304" pitchFamily="18" charset="0"/>
              </a:rPr>
              <a:t>карандашом, шариковой ручкой, </a:t>
            </a:r>
            <a:r>
              <a:rPr lang="ru-RU" sz="6800" b="1" dirty="0" err="1">
                <a:solidFill>
                  <a:srgbClr val="002060"/>
                </a:solidFill>
                <a:latin typeface="Open sans"/>
                <a:cs typeface="Times New Roman" panose="02020603050405020304" pitchFamily="18" charset="0"/>
              </a:rPr>
              <a:t>гелевой</a:t>
            </a:r>
            <a:r>
              <a:rPr lang="ru-RU" sz="6800" b="1" dirty="0">
                <a:solidFill>
                  <a:srgbClr val="002060"/>
                </a:solidFill>
                <a:latin typeface="Open sans"/>
                <a:cs typeface="Times New Roman" panose="02020603050405020304" pitchFamily="18" charset="0"/>
              </a:rPr>
              <a:t> ручкой не черного цвета, корректором</a:t>
            </a:r>
            <a:r>
              <a:rPr lang="ru-RU" sz="6800" dirty="0">
                <a:latin typeface="Open sans"/>
                <a:cs typeface="Times New Roman" panose="02020603050405020304" pitchFamily="18" charset="0"/>
              </a:rPr>
              <a:t>.</a:t>
            </a:r>
          </a:p>
          <a:p>
            <a:pPr marL="0" indent="0">
              <a:buNone/>
            </a:pPr>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2700" b="1" dirty="0">
                <a:solidFill>
                  <a:srgbClr val="C00000"/>
                </a:solidFill>
                <a:latin typeface="Open sans"/>
              </a:rPr>
              <a:t/>
            </a:r>
            <a:br>
              <a:rPr lang="ru-RU" sz="2700" b="1" dirty="0">
                <a:solidFill>
                  <a:srgbClr val="C00000"/>
                </a:solidFill>
                <a:latin typeface="Open sans"/>
              </a:rPr>
            </a:br>
            <a:endParaRPr lang="ru-RU" sz="2700" dirty="0">
              <a:latin typeface="Open sans"/>
            </a:endParaRPr>
          </a:p>
        </p:txBody>
      </p:sp>
    </p:spTree>
    <p:extLst>
      <p:ext uri="{BB962C8B-B14F-4D97-AF65-F5344CB8AC3E}">
        <p14:creationId xmlns:p14="http://schemas.microsoft.com/office/powerpoint/2010/main" val="1758086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3" y="1124744"/>
            <a:ext cx="8136904" cy="5001419"/>
          </a:xfrm>
        </p:spPr>
        <p:txBody>
          <a:bodyPr>
            <a:normAutofit lnSpcReduction="10000"/>
          </a:bodyPr>
          <a:lstStyle/>
          <a:p>
            <a:pPr marL="0" lvl="0" indent="0" algn="ctr" fontAlgn="base">
              <a:lnSpc>
                <a:spcPct val="115000"/>
              </a:lnSpc>
              <a:spcBef>
                <a:spcPts val="1000"/>
              </a:spcBef>
              <a:spcAft>
                <a:spcPct val="0"/>
              </a:spcAft>
              <a:buClrTx/>
              <a:buSzTx/>
              <a:buNone/>
            </a:pPr>
            <a:r>
              <a:rPr lang="ru-RU" altLang="ru-RU" sz="1400" b="1" dirty="0">
                <a:solidFill>
                  <a:srgbClr val="FF0000"/>
                </a:solidFill>
                <a:latin typeface="Open sans"/>
                <a:cs typeface="Times New Roman" pitchFamily="18" charset="0"/>
              </a:rPr>
              <a:t>ТРЕБОВАНИЕ № 1. «ОБЪЕМ ИТОГОВОГО СОЧИНЕНИЯ (ИЗЛОЖЕНИЯ)» </a:t>
            </a:r>
            <a:endParaRPr lang="ru-RU" altLang="ru-RU" sz="1400" dirty="0">
              <a:solidFill>
                <a:srgbClr val="FF0000"/>
              </a:solidFill>
              <a:latin typeface="Open sans"/>
              <a:ea typeface="Calibri" pitchFamily="34" charset="0"/>
              <a:cs typeface="Times New Roman" pitchFamily="18" charset="0"/>
            </a:endParaRPr>
          </a:p>
          <a:p>
            <a:pPr marL="0" lvl="0" indent="0" fontAlgn="base">
              <a:lnSpc>
                <a:spcPct val="115000"/>
              </a:lnSpc>
              <a:spcBef>
                <a:spcPts val="1000"/>
              </a:spcBef>
              <a:spcAft>
                <a:spcPct val="0"/>
              </a:spcAft>
              <a:buClrTx/>
              <a:buSzTx/>
              <a:buFont typeface="Arial" charset="0"/>
              <a:buChar char="•"/>
            </a:pPr>
            <a:r>
              <a:rPr lang="ru-RU" altLang="ru-RU" sz="1400" b="1" dirty="0">
                <a:solidFill>
                  <a:srgbClr val="002060"/>
                </a:solidFill>
                <a:latin typeface="Open sans"/>
                <a:cs typeface="Times New Roman" pitchFamily="18" charset="0"/>
              </a:rPr>
              <a:t>Рекомендуемое количество слов – от 350. </a:t>
            </a:r>
            <a:endParaRPr lang="ru-RU" altLang="ru-RU" sz="1400" b="1" dirty="0">
              <a:solidFill>
                <a:srgbClr val="002060"/>
              </a:solidFill>
              <a:latin typeface="Open sans"/>
              <a:ea typeface="Calibri" pitchFamily="34" charset="0"/>
              <a:cs typeface="Calibri" pitchFamily="34" charset="0"/>
            </a:endParaRPr>
          </a:p>
          <a:p>
            <a:pPr marL="0" lvl="0" indent="0" fontAlgn="base">
              <a:lnSpc>
                <a:spcPct val="115000"/>
              </a:lnSpc>
              <a:spcBef>
                <a:spcPts val="1000"/>
              </a:spcBef>
              <a:spcAft>
                <a:spcPct val="0"/>
              </a:spcAft>
              <a:buClrTx/>
              <a:buSzTx/>
              <a:buFont typeface="Arial" charset="0"/>
              <a:buChar char="•"/>
            </a:pPr>
            <a:r>
              <a:rPr lang="ru-RU" altLang="ru-RU" sz="1400" b="1" dirty="0">
                <a:solidFill>
                  <a:srgbClr val="002060"/>
                </a:solidFill>
                <a:latin typeface="Open sans"/>
                <a:cs typeface="Times New Roman" pitchFamily="18" charset="0"/>
              </a:rPr>
              <a:t>Максимальное количество слов в сочинении не устанавливается. Если в сочинении менее 250 слов (в подсчёт включаются все слова, в том числе и служебные), то выставляется «незачет» за невыполнение требования № 1 и «незачет» за работу в целом (такое сочинение не проверяется по критериям оценивания).  </a:t>
            </a:r>
            <a:endParaRPr lang="ru-RU" altLang="ru-RU" sz="1400" b="1" dirty="0">
              <a:solidFill>
                <a:srgbClr val="002060"/>
              </a:solidFill>
              <a:latin typeface="Open sans"/>
              <a:ea typeface="Calibri" pitchFamily="34" charset="0"/>
              <a:cs typeface="Calibri" pitchFamily="34" charset="0"/>
            </a:endParaRPr>
          </a:p>
          <a:p>
            <a:pPr marL="0" lvl="0" indent="0" algn="ctr" fontAlgn="base">
              <a:lnSpc>
                <a:spcPct val="115000"/>
              </a:lnSpc>
              <a:spcBef>
                <a:spcPts val="1000"/>
              </a:spcBef>
              <a:spcAft>
                <a:spcPct val="0"/>
              </a:spcAft>
              <a:buClrTx/>
              <a:buSzTx/>
              <a:buNone/>
            </a:pPr>
            <a:r>
              <a:rPr lang="ru-RU" altLang="ru-RU" sz="1400" b="1" dirty="0">
                <a:solidFill>
                  <a:srgbClr val="FF0000"/>
                </a:solidFill>
                <a:latin typeface="Open sans"/>
                <a:cs typeface="Times New Roman" pitchFamily="18" charset="0"/>
              </a:rPr>
              <a:t>ТРЕБОВАНИЕ № 2. «САМОСТОЯТЕЛЬНОСТЬ НАПИСАНИЯ ИТОГОВОГО СОЧИНЕНИЯ (ИЗЛОЖЕНИЯ)»  </a:t>
            </a:r>
            <a:endParaRPr lang="ru-RU" altLang="ru-RU" sz="1400" dirty="0">
              <a:solidFill>
                <a:srgbClr val="FF0000"/>
              </a:solidFill>
              <a:latin typeface="Open sans"/>
              <a:ea typeface="Calibri" pitchFamily="34" charset="0"/>
              <a:cs typeface="Calibri" pitchFamily="34" charset="0"/>
            </a:endParaRPr>
          </a:p>
          <a:p>
            <a:pPr marL="0" lvl="0" indent="0" fontAlgn="base">
              <a:lnSpc>
                <a:spcPct val="115000"/>
              </a:lnSpc>
              <a:spcBef>
                <a:spcPts val="1000"/>
              </a:spcBef>
              <a:spcAft>
                <a:spcPct val="0"/>
              </a:spcAft>
              <a:buClrTx/>
              <a:buSzTx/>
              <a:buFont typeface="Arial" charset="0"/>
              <a:buChar char="•"/>
            </a:pPr>
            <a:r>
              <a:rPr lang="ru-RU" altLang="ru-RU" sz="1400" b="1" dirty="0">
                <a:solidFill>
                  <a:srgbClr val="002060"/>
                </a:solidFill>
                <a:latin typeface="Open sans"/>
                <a:cs typeface="Times New Roman" pitchFamily="18" charset="0"/>
              </a:rPr>
              <a:t>Итоговое сочинение выполняется самостоятельно. Не допускается списывание сочинения (фрагментов сочинения) из какого-либо источника или воспроизведение по памяти чужого текста (работа другого участника, текст, опубликованный в бумажном и (или) электронном виде, и др.).  </a:t>
            </a:r>
            <a:endParaRPr lang="ru-RU" altLang="ru-RU" sz="1400" b="1" dirty="0">
              <a:solidFill>
                <a:srgbClr val="002060"/>
              </a:solidFill>
              <a:latin typeface="Open sans"/>
              <a:ea typeface="Calibri" pitchFamily="34" charset="0"/>
              <a:cs typeface="Calibri" pitchFamily="34" charset="0"/>
            </a:endParaRPr>
          </a:p>
          <a:p>
            <a:pPr marL="0" lvl="0" indent="0" fontAlgn="base">
              <a:lnSpc>
                <a:spcPct val="115000"/>
              </a:lnSpc>
              <a:spcBef>
                <a:spcPts val="1000"/>
              </a:spcBef>
              <a:spcAft>
                <a:spcPct val="0"/>
              </a:spcAft>
              <a:buClrTx/>
              <a:buSzTx/>
              <a:buFont typeface="Arial" charset="0"/>
              <a:buChar char="•"/>
            </a:pPr>
            <a:r>
              <a:rPr lang="ru-RU" altLang="ru-RU" sz="1400" b="1" dirty="0">
                <a:solidFill>
                  <a:srgbClr val="002060"/>
                </a:solidFill>
                <a:latin typeface="Open sans"/>
                <a:cs typeface="Times New Roman" pitchFamily="18" charset="0"/>
              </a:rPr>
              <a:t> Допускается прямое или косвенное цитирование с обязательной ссылкой на источник (ссылка дается в свободной форме). Объем цитирования не должен превышать объем собственного текста участника.  </a:t>
            </a:r>
            <a:endParaRPr lang="ru-RU" altLang="ru-RU" sz="1400" b="1" dirty="0">
              <a:solidFill>
                <a:srgbClr val="002060"/>
              </a:solidFill>
              <a:latin typeface="Open sans"/>
              <a:ea typeface="Calibri" pitchFamily="34" charset="0"/>
              <a:cs typeface="Calibri" pitchFamily="34" charset="0"/>
            </a:endParaRPr>
          </a:p>
          <a:p>
            <a:pPr marL="0" lvl="0" indent="0" fontAlgn="base">
              <a:lnSpc>
                <a:spcPct val="115000"/>
              </a:lnSpc>
              <a:spcBef>
                <a:spcPts val="1000"/>
              </a:spcBef>
              <a:spcAft>
                <a:spcPct val="0"/>
              </a:spcAft>
              <a:buClrTx/>
              <a:buSzTx/>
              <a:buFont typeface="Arial" charset="0"/>
              <a:buChar char="•"/>
            </a:pPr>
            <a:r>
              <a:rPr lang="ru-RU" altLang="ru-RU" sz="1400" b="1" dirty="0">
                <a:solidFill>
                  <a:srgbClr val="002060"/>
                </a:solidFill>
                <a:latin typeface="Open sans"/>
                <a:cs typeface="Times New Roman" pitchFamily="18" charset="0"/>
              </a:rPr>
              <a:t> Если сочинение признано несамостоятельным, то выставляется «незачет» за невыполнение требования № 2 и «незачет» за работу в целом (такое сочинение не проверяется по критериям оценивания). </a:t>
            </a:r>
            <a:endParaRPr lang="ru-RU" altLang="ru-RU" sz="1400" b="1" dirty="0">
              <a:solidFill>
                <a:srgbClr val="002060"/>
              </a:solidFill>
              <a:latin typeface="Open sans"/>
              <a:ea typeface="Calibri" pitchFamily="34" charset="0"/>
              <a:cs typeface="Calibri" pitchFamily="34" charset="0"/>
            </a:endParaRPr>
          </a:p>
          <a:p>
            <a:pPr marL="0" indent="0">
              <a:buFont typeface="Wingdings 2" pitchFamily="18" charset="2"/>
              <a:buNone/>
              <a:defRPr/>
            </a:pPr>
            <a:endParaRPr lang="ru-RU" b="1" dirty="0">
              <a:latin typeface="Calibri" panose="020F0502020204030204" pitchFamily="34" charset="0"/>
            </a:endParaRPr>
          </a:p>
          <a:p>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3200" b="1" dirty="0">
                <a:solidFill>
                  <a:srgbClr val="C00000"/>
                </a:solidFill>
                <a:latin typeface="Calibri" panose="020F0502020204030204" pitchFamily="34" charset="0"/>
              </a:rPr>
              <a:t/>
            </a:r>
            <a:br>
              <a:rPr lang="ru-RU" sz="3200" b="1" dirty="0">
                <a:solidFill>
                  <a:srgbClr val="C00000"/>
                </a:solidFill>
                <a:latin typeface="Calibri" panose="020F0502020204030204" pitchFamily="34" charset="0"/>
              </a:rPr>
            </a:br>
            <a:endParaRPr lang="ru-RU" dirty="0"/>
          </a:p>
        </p:txBody>
      </p:sp>
    </p:spTree>
    <p:extLst>
      <p:ext uri="{BB962C8B-B14F-4D97-AF65-F5344CB8AC3E}">
        <p14:creationId xmlns:p14="http://schemas.microsoft.com/office/powerpoint/2010/main" val="1458092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3" y="1124744"/>
            <a:ext cx="8136904" cy="5001419"/>
          </a:xfrm>
        </p:spPr>
        <p:txBody>
          <a:bodyPr>
            <a:normAutofit/>
          </a:bodyPr>
          <a:lstStyle/>
          <a:p>
            <a:pPr marL="0" indent="0">
              <a:buFont typeface="Wingdings 2" pitchFamily="18" charset="2"/>
              <a:buNone/>
              <a:defRPr/>
            </a:pPr>
            <a:endParaRPr lang="ru-RU" b="1" dirty="0">
              <a:latin typeface="Calibri" panose="020F0502020204030204" pitchFamily="34" charset="0"/>
            </a:endParaRPr>
          </a:p>
          <a:p>
            <a:pPr marL="0" lvl="0" indent="12700" eaLnBrk="0" fontAlgn="base" hangingPunct="0">
              <a:spcBef>
                <a:spcPct val="0"/>
              </a:spcBef>
              <a:spcAft>
                <a:spcPct val="0"/>
              </a:spcAft>
              <a:buClrTx/>
              <a:buSzTx/>
              <a:buNone/>
            </a:pPr>
            <a:r>
              <a:rPr lang="ru-RU" altLang="ru-RU" b="1" dirty="0">
                <a:solidFill>
                  <a:srgbClr val="0070C0"/>
                </a:solidFill>
                <a:latin typeface="Open sans"/>
                <a:cs typeface="Times New Roman" pitchFamily="18" charset="0"/>
              </a:rPr>
              <a:t>Критерии оценивания итогового сочинения : </a:t>
            </a:r>
          </a:p>
          <a:p>
            <a:pPr marL="0" lvl="0" indent="12700" eaLnBrk="0" fontAlgn="base" hangingPunct="0">
              <a:spcBef>
                <a:spcPct val="0"/>
              </a:spcBef>
              <a:spcAft>
                <a:spcPct val="0"/>
              </a:spcAft>
              <a:buClrTx/>
              <a:buSzTx/>
              <a:buNone/>
            </a:pPr>
            <a:endParaRPr lang="ru-RU" altLang="ru-RU" b="1" dirty="0">
              <a:solidFill>
                <a:srgbClr val="0070C0"/>
              </a:solidFill>
              <a:latin typeface="Open sans"/>
              <a:cs typeface="Times New Roman" pitchFamily="18" charset="0"/>
            </a:endParaRPr>
          </a:p>
          <a:p>
            <a:pPr marL="0" lvl="0" indent="12700" fontAlgn="t">
              <a:spcBef>
                <a:spcPct val="0"/>
              </a:spcBef>
              <a:spcAft>
                <a:spcPct val="0"/>
              </a:spcAft>
              <a:buClrTx/>
              <a:buSzTx/>
              <a:buNone/>
            </a:pPr>
            <a:r>
              <a:rPr lang="ru-RU" altLang="ru-RU" sz="2000" b="1" dirty="0">
                <a:solidFill>
                  <a:srgbClr val="002060"/>
                </a:solidFill>
                <a:latin typeface="Open sans"/>
              </a:rPr>
              <a:t>1. Соответствие теме</a:t>
            </a:r>
            <a:endParaRPr lang="ru-RU" altLang="ru-RU" sz="2000" dirty="0">
              <a:solidFill>
                <a:srgbClr val="002060"/>
              </a:solidFill>
              <a:latin typeface="Open sans"/>
            </a:endParaRPr>
          </a:p>
          <a:p>
            <a:pPr marL="0" lvl="0" indent="12700" fontAlgn="t">
              <a:spcBef>
                <a:spcPct val="0"/>
              </a:spcBef>
              <a:spcAft>
                <a:spcPct val="0"/>
              </a:spcAft>
              <a:buClrTx/>
              <a:buSzTx/>
              <a:buNone/>
            </a:pPr>
            <a:r>
              <a:rPr lang="ru-RU" altLang="ru-RU" sz="2000" b="1" dirty="0">
                <a:solidFill>
                  <a:srgbClr val="002060"/>
                </a:solidFill>
                <a:latin typeface="Open sans"/>
              </a:rPr>
              <a:t>2. Аргументация. Привлечение литературного материала</a:t>
            </a:r>
            <a:endParaRPr lang="ru-RU" altLang="ru-RU" sz="2000" dirty="0">
              <a:solidFill>
                <a:srgbClr val="002060"/>
              </a:solidFill>
              <a:latin typeface="Open sans"/>
            </a:endParaRPr>
          </a:p>
          <a:p>
            <a:pPr marL="0" lvl="0" indent="12700" fontAlgn="t">
              <a:spcBef>
                <a:spcPct val="0"/>
              </a:spcBef>
              <a:spcAft>
                <a:spcPct val="0"/>
              </a:spcAft>
              <a:buClrTx/>
              <a:buSzTx/>
              <a:buNone/>
            </a:pPr>
            <a:r>
              <a:rPr lang="ru-RU" altLang="ru-RU" sz="2000" b="1" dirty="0">
                <a:solidFill>
                  <a:srgbClr val="002060"/>
                </a:solidFill>
                <a:latin typeface="Open sans"/>
              </a:rPr>
              <a:t>3. Композиция и логика рассуждения</a:t>
            </a:r>
          </a:p>
          <a:p>
            <a:pPr marL="0" lvl="0" indent="12700" fontAlgn="t">
              <a:spcBef>
                <a:spcPct val="0"/>
              </a:spcBef>
              <a:spcAft>
                <a:spcPct val="0"/>
              </a:spcAft>
              <a:buClrTx/>
              <a:buSzTx/>
              <a:buNone/>
            </a:pPr>
            <a:r>
              <a:rPr lang="ru-RU" altLang="ru-RU" sz="2000" b="1" dirty="0">
                <a:solidFill>
                  <a:srgbClr val="002060"/>
                </a:solidFill>
                <a:latin typeface="Open sans"/>
              </a:rPr>
              <a:t>4. Качество письменной речи</a:t>
            </a:r>
          </a:p>
          <a:p>
            <a:pPr marL="0" lvl="0" indent="12700" fontAlgn="t">
              <a:spcBef>
                <a:spcPct val="0"/>
              </a:spcBef>
              <a:spcAft>
                <a:spcPct val="0"/>
              </a:spcAft>
              <a:buClrTx/>
              <a:buSzTx/>
              <a:buNone/>
            </a:pPr>
            <a:r>
              <a:rPr lang="ru-RU" altLang="ru-RU" sz="2000" b="1" dirty="0">
                <a:solidFill>
                  <a:srgbClr val="002060"/>
                </a:solidFill>
                <a:latin typeface="Open sans"/>
              </a:rPr>
              <a:t>5. Грамотность</a:t>
            </a:r>
            <a:endParaRPr lang="ru-RU" altLang="ru-RU" sz="2000" dirty="0">
              <a:solidFill>
                <a:srgbClr val="002060"/>
              </a:solidFill>
              <a:latin typeface="Open sans"/>
            </a:endParaRPr>
          </a:p>
          <a:p>
            <a:pPr marL="0" lvl="0" indent="12700" eaLnBrk="0" fontAlgn="base" hangingPunct="0">
              <a:spcBef>
                <a:spcPct val="0"/>
              </a:spcBef>
              <a:spcAft>
                <a:spcPct val="0"/>
              </a:spcAft>
              <a:buClrTx/>
              <a:buSzTx/>
              <a:buNone/>
            </a:pPr>
            <a:endParaRPr lang="ru-RU" altLang="ru-RU" sz="2000" b="1" dirty="0">
              <a:solidFill>
                <a:srgbClr val="002060"/>
              </a:solidFill>
              <a:latin typeface="Open sans"/>
            </a:endParaRPr>
          </a:p>
          <a:p>
            <a:pPr marL="0" lvl="0" indent="12700" algn="ctr" eaLnBrk="0" fontAlgn="base" hangingPunct="0">
              <a:spcBef>
                <a:spcPct val="0"/>
              </a:spcBef>
              <a:spcAft>
                <a:spcPct val="0"/>
              </a:spcAft>
              <a:buClrTx/>
              <a:buSzTx/>
              <a:buNone/>
            </a:pPr>
            <a:r>
              <a:rPr lang="ru-RU" altLang="ru-RU" b="1" dirty="0">
                <a:solidFill>
                  <a:srgbClr val="0070C0"/>
                </a:solidFill>
                <a:latin typeface="Open sans"/>
                <a:cs typeface="Times New Roman" pitchFamily="18" charset="0"/>
              </a:rPr>
              <a:t>Для получения оценки «зачет» необходимо иметь положительный результат по трем критериям (по критериям № 1 и № 2 – в обязательном порядке), а также «зачет» по одному из других критериев.</a:t>
            </a:r>
            <a:endParaRPr lang="ru-RU" altLang="ru-RU" b="1" dirty="0">
              <a:solidFill>
                <a:srgbClr val="0070C0"/>
              </a:solidFill>
              <a:latin typeface="Open sans"/>
            </a:endParaRPr>
          </a:p>
          <a:p>
            <a:pPr marL="0" lvl="0" indent="12700" algn="ctr" eaLnBrk="0" fontAlgn="base" hangingPunct="0">
              <a:spcAft>
                <a:spcPct val="0"/>
              </a:spcAft>
              <a:buClr>
                <a:srgbClr val="D16349"/>
              </a:buClr>
              <a:buSzPct val="70000"/>
              <a:buFont typeface="Wingdings 2" pitchFamily="18" charset="2"/>
              <a:buChar char=""/>
            </a:pPr>
            <a:endParaRPr lang="ru-RU" altLang="ru-RU" dirty="0">
              <a:solidFill>
                <a:srgbClr val="0070C0"/>
              </a:solidFill>
              <a:latin typeface="Open sans"/>
            </a:endParaRPr>
          </a:p>
          <a:p>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3200" b="1" dirty="0">
                <a:solidFill>
                  <a:srgbClr val="C00000"/>
                </a:solidFill>
                <a:latin typeface="Calibri" panose="020F0502020204030204" pitchFamily="34" charset="0"/>
              </a:rPr>
              <a:t/>
            </a:r>
            <a:br>
              <a:rPr lang="ru-RU" sz="3200" b="1" dirty="0">
                <a:solidFill>
                  <a:srgbClr val="C00000"/>
                </a:solidFill>
                <a:latin typeface="Calibri" panose="020F0502020204030204" pitchFamily="34" charset="0"/>
              </a:rPr>
            </a:br>
            <a:endParaRPr lang="ru-RU" dirty="0"/>
          </a:p>
        </p:txBody>
      </p:sp>
    </p:spTree>
    <p:extLst>
      <p:ext uri="{BB962C8B-B14F-4D97-AF65-F5344CB8AC3E}">
        <p14:creationId xmlns:p14="http://schemas.microsoft.com/office/powerpoint/2010/main" val="17298127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660373" cy="4785395"/>
          </a:xfrm>
        </p:spPr>
        <p:txBody>
          <a:bodyPr>
            <a:normAutofit fontScale="77500" lnSpcReduction="20000"/>
          </a:bodyPr>
          <a:lstStyle/>
          <a:p>
            <a:pPr marL="0" indent="0">
              <a:buNone/>
            </a:pPr>
            <a:r>
              <a:rPr lang="ru-RU" b="1" dirty="0" smtClean="0">
                <a:solidFill>
                  <a:srgbClr val="002060"/>
                </a:solidFill>
                <a:latin typeface="Open sans"/>
              </a:rPr>
              <a:t>Оценивание сочинения</a:t>
            </a:r>
          </a:p>
          <a:p>
            <a:pPr marL="0" indent="0">
              <a:buNone/>
            </a:pPr>
            <a:endParaRPr lang="ru-RU" b="1" dirty="0" smtClean="0">
              <a:solidFill>
                <a:srgbClr val="002060"/>
              </a:solidFill>
              <a:latin typeface="Open sans"/>
            </a:endParaRPr>
          </a:p>
          <a:p>
            <a:pPr marL="342900" lvl="0" indent="-342900" fontAlgn="base">
              <a:spcBef>
                <a:spcPct val="0"/>
              </a:spcBef>
              <a:spcAft>
                <a:spcPct val="0"/>
              </a:spcAft>
              <a:buClrTx/>
              <a:buSzTx/>
              <a:buFontTx/>
              <a:buAutoNum type="arabicPeriod"/>
            </a:pPr>
            <a:r>
              <a:rPr lang="ru-RU" altLang="ru-RU" dirty="0">
                <a:solidFill>
                  <a:srgbClr val="002060"/>
                </a:solidFill>
                <a:latin typeface="Open sans"/>
                <a:cs typeface="Times New Roman" pitchFamily="18" charset="0"/>
              </a:rPr>
              <a:t>Если</a:t>
            </a:r>
            <a:r>
              <a:rPr lang="ru-RU" altLang="ru-RU" b="1" dirty="0">
                <a:solidFill>
                  <a:srgbClr val="002060"/>
                </a:solidFill>
                <a:latin typeface="Open sans"/>
                <a:cs typeface="Times New Roman" pitchFamily="18" charset="0"/>
              </a:rPr>
              <a:t>  </a:t>
            </a:r>
            <a:r>
              <a:rPr lang="ru-RU" altLang="ru-RU" dirty="0">
                <a:solidFill>
                  <a:srgbClr val="002060"/>
                </a:solidFill>
                <a:latin typeface="Open sans"/>
                <a:cs typeface="Times New Roman" pitchFamily="18" charset="0"/>
              </a:rPr>
              <a:t>ставится</a:t>
            </a:r>
            <a:r>
              <a:rPr lang="ru-RU" altLang="ru-RU" b="1" dirty="0">
                <a:solidFill>
                  <a:srgbClr val="002060"/>
                </a:solidFill>
                <a:latin typeface="Open sans"/>
                <a:cs typeface="Times New Roman" pitchFamily="18" charset="0"/>
              </a:rPr>
              <a:t> </a:t>
            </a:r>
            <a:r>
              <a:rPr lang="ru-RU" altLang="ru-RU" dirty="0">
                <a:solidFill>
                  <a:srgbClr val="002060"/>
                </a:solidFill>
                <a:latin typeface="Open sans"/>
              </a:rPr>
              <a:t>«</a:t>
            </a:r>
            <a:r>
              <a:rPr lang="ru-RU" altLang="ru-RU" b="1" dirty="0">
                <a:solidFill>
                  <a:srgbClr val="002060"/>
                </a:solidFill>
                <a:latin typeface="Open sans"/>
              </a:rPr>
              <a:t>незачет</a:t>
            </a:r>
            <a:r>
              <a:rPr lang="ru-RU" altLang="ru-RU" dirty="0">
                <a:solidFill>
                  <a:srgbClr val="002060"/>
                </a:solidFill>
                <a:latin typeface="Open sans"/>
              </a:rPr>
              <a:t>» за невыполнение </a:t>
            </a:r>
            <a:r>
              <a:rPr lang="ru-RU" altLang="ru-RU" b="1" dirty="0">
                <a:solidFill>
                  <a:srgbClr val="002060"/>
                </a:solidFill>
                <a:latin typeface="Open sans"/>
              </a:rPr>
              <a:t>требования № 1, </a:t>
            </a:r>
            <a:br>
              <a:rPr lang="ru-RU" altLang="ru-RU" b="1" dirty="0">
                <a:solidFill>
                  <a:srgbClr val="002060"/>
                </a:solidFill>
                <a:latin typeface="Open sans"/>
              </a:rPr>
            </a:br>
            <a:r>
              <a:rPr lang="ru-RU" altLang="ru-RU" b="1" dirty="0">
                <a:solidFill>
                  <a:srgbClr val="002060"/>
                </a:solidFill>
                <a:latin typeface="Open sans"/>
              </a:rPr>
              <a:t>то в клетки по всем критериям оценивания выставляется «незачет»</a:t>
            </a:r>
            <a:r>
              <a:rPr lang="ru-RU" altLang="ru-RU" dirty="0">
                <a:solidFill>
                  <a:srgbClr val="002060"/>
                </a:solidFill>
                <a:latin typeface="Open sans"/>
              </a:rPr>
              <a:t>. </a:t>
            </a:r>
            <a:br>
              <a:rPr lang="ru-RU" altLang="ru-RU" dirty="0">
                <a:solidFill>
                  <a:srgbClr val="002060"/>
                </a:solidFill>
                <a:latin typeface="Open sans"/>
              </a:rPr>
            </a:br>
            <a:r>
              <a:rPr lang="ru-RU" altLang="ru-RU" dirty="0">
                <a:solidFill>
                  <a:srgbClr val="002060"/>
                </a:solidFill>
                <a:latin typeface="Open sans"/>
              </a:rPr>
              <a:t>В поле «Результат проверки ИСИ» ставится «незачет» </a:t>
            </a:r>
            <a:br>
              <a:rPr lang="ru-RU" altLang="ru-RU" dirty="0">
                <a:solidFill>
                  <a:srgbClr val="002060"/>
                </a:solidFill>
                <a:latin typeface="Open sans"/>
              </a:rPr>
            </a:br>
            <a:r>
              <a:rPr lang="ru-RU" altLang="ru-RU" dirty="0">
                <a:solidFill>
                  <a:srgbClr val="002060"/>
                </a:solidFill>
                <a:latin typeface="Open sans"/>
              </a:rPr>
              <a:t>(такие ИСИ не проверяются по критериям оценивания).</a:t>
            </a:r>
          </a:p>
          <a:p>
            <a:pPr marL="342900" lvl="0" indent="-342900" fontAlgn="base">
              <a:spcBef>
                <a:spcPct val="0"/>
              </a:spcBef>
              <a:spcAft>
                <a:spcPct val="0"/>
              </a:spcAft>
              <a:buClrTx/>
              <a:buSzTx/>
              <a:buFontTx/>
              <a:buAutoNum type="arabicPeriod"/>
            </a:pPr>
            <a:endParaRPr lang="ru-RU" altLang="ru-RU" dirty="0">
              <a:solidFill>
                <a:srgbClr val="002060"/>
              </a:solidFill>
              <a:latin typeface="Open sans"/>
            </a:endParaRPr>
          </a:p>
          <a:p>
            <a:pPr marL="342900" lvl="0" indent="-342900" fontAlgn="base">
              <a:spcBef>
                <a:spcPct val="0"/>
              </a:spcBef>
              <a:spcAft>
                <a:spcPct val="0"/>
              </a:spcAft>
              <a:buClrTx/>
              <a:buSzTx/>
              <a:buFontTx/>
              <a:buAutoNum type="arabicPeriod"/>
            </a:pPr>
            <a:r>
              <a:rPr lang="ru-RU" altLang="ru-RU" dirty="0">
                <a:solidFill>
                  <a:srgbClr val="002060"/>
                </a:solidFill>
                <a:latin typeface="Open sans"/>
                <a:cs typeface="Times New Roman" pitchFamily="18" charset="0"/>
              </a:rPr>
              <a:t>Если</a:t>
            </a:r>
            <a:r>
              <a:rPr lang="ru-RU" altLang="ru-RU" b="1" dirty="0">
                <a:solidFill>
                  <a:srgbClr val="002060"/>
                </a:solidFill>
                <a:latin typeface="Open sans"/>
                <a:cs typeface="Times New Roman" pitchFamily="18" charset="0"/>
              </a:rPr>
              <a:t>  </a:t>
            </a:r>
            <a:r>
              <a:rPr lang="ru-RU" altLang="ru-RU" dirty="0">
                <a:solidFill>
                  <a:srgbClr val="002060"/>
                </a:solidFill>
                <a:latin typeface="Open sans"/>
                <a:cs typeface="Times New Roman" pitchFamily="18" charset="0"/>
              </a:rPr>
              <a:t>ставится</a:t>
            </a:r>
            <a:r>
              <a:rPr lang="ru-RU" altLang="ru-RU" b="1" dirty="0">
                <a:solidFill>
                  <a:srgbClr val="002060"/>
                </a:solidFill>
                <a:latin typeface="Open sans"/>
                <a:cs typeface="Times New Roman" pitchFamily="18" charset="0"/>
              </a:rPr>
              <a:t> </a:t>
            </a:r>
            <a:r>
              <a:rPr lang="ru-RU" altLang="ru-RU" dirty="0">
                <a:solidFill>
                  <a:srgbClr val="002060"/>
                </a:solidFill>
                <a:latin typeface="Open sans"/>
              </a:rPr>
              <a:t>«</a:t>
            </a:r>
            <a:r>
              <a:rPr lang="ru-RU" altLang="ru-RU" b="1" dirty="0">
                <a:solidFill>
                  <a:srgbClr val="002060"/>
                </a:solidFill>
                <a:latin typeface="Open sans"/>
              </a:rPr>
              <a:t>незачет</a:t>
            </a:r>
            <a:r>
              <a:rPr lang="ru-RU" altLang="ru-RU" dirty="0">
                <a:solidFill>
                  <a:srgbClr val="002060"/>
                </a:solidFill>
                <a:latin typeface="Open sans"/>
              </a:rPr>
              <a:t>» за невыполнение </a:t>
            </a:r>
            <a:r>
              <a:rPr lang="ru-RU" altLang="ru-RU" b="1" dirty="0">
                <a:solidFill>
                  <a:srgbClr val="002060"/>
                </a:solidFill>
                <a:latin typeface="Open sans"/>
              </a:rPr>
              <a:t>требования № 2, </a:t>
            </a:r>
            <a:br>
              <a:rPr lang="ru-RU" altLang="ru-RU" b="1" dirty="0">
                <a:solidFill>
                  <a:srgbClr val="002060"/>
                </a:solidFill>
                <a:latin typeface="Open sans"/>
              </a:rPr>
            </a:br>
            <a:r>
              <a:rPr lang="ru-RU" altLang="ru-RU" b="1" dirty="0">
                <a:solidFill>
                  <a:srgbClr val="002060"/>
                </a:solidFill>
                <a:latin typeface="Open sans"/>
              </a:rPr>
              <a:t>то в клетки по всем критериям оценивания выставляется «незачет»</a:t>
            </a:r>
            <a:r>
              <a:rPr lang="ru-RU" altLang="ru-RU" dirty="0">
                <a:solidFill>
                  <a:srgbClr val="002060"/>
                </a:solidFill>
                <a:latin typeface="Open sans"/>
              </a:rPr>
              <a:t>. </a:t>
            </a:r>
            <a:br>
              <a:rPr lang="ru-RU" altLang="ru-RU" dirty="0">
                <a:solidFill>
                  <a:srgbClr val="002060"/>
                </a:solidFill>
                <a:latin typeface="Open sans"/>
              </a:rPr>
            </a:br>
            <a:r>
              <a:rPr lang="ru-RU" altLang="ru-RU" dirty="0">
                <a:solidFill>
                  <a:srgbClr val="002060"/>
                </a:solidFill>
                <a:latin typeface="Open sans"/>
              </a:rPr>
              <a:t>В поле «Результат проверки ИСИ» ставится «незачет» </a:t>
            </a:r>
            <a:br>
              <a:rPr lang="ru-RU" altLang="ru-RU" dirty="0">
                <a:solidFill>
                  <a:srgbClr val="002060"/>
                </a:solidFill>
                <a:latin typeface="Open sans"/>
              </a:rPr>
            </a:br>
            <a:r>
              <a:rPr lang="ru-RU" altLang="ru-RU" dirty="0">
                <a:solidFill>
                  <a:srgbClr val="002060"/>
                </a:solidFill>
                <a:latin typeface="Open sans"/>
              </a:rPr>
              <a:t>(такие ИСИ не проверяются по критериям оценивания).</a:t>
            </a:r>
          </a:p>
          <a:p>
            <a:pPr marL="342900" lvl="0" indent="-342900" fontAlgn="base">
              <a:spcBef>
                <a:spcPct val="0"/>
              </a:spcBef>
              <a:spcAft>
                <a:spcPct val="0"/>
              </a:spcAft>
              <a:buClrTx/>
              <a:buSzTx/>
              <a:buFontTx/>
              <a:buAutoNum type="arabicPeriod"/>
            </a:pPr>
            <a:endParaRPr lang="ru-RU" altLang="ru-RU" dirty="0">
              <a:solidFill>
                <a:srgbClr val="002060"/>
              </a:solidFill>
              <a:latin typeface="Open sans"/>
            </a:endParaRPr>
          </a:p>
          <a:p>
            <a:pPr marL="342900" lvl="0" indent="-342900" fontAlgn="base">
              <a:spcBef>
                <a:spcPct val="0"/>
              </a:spcBef>
              <a:spcAft>
                <a:spcPct val="0"/>
              </a:spcAft>
              <a:buClrTx/>
              <a:buSzTx/>
              <a:buFontTx/>
              <a:buAutoNum type="arabicPeriod"/>
            </a:pPr>
            <a:r>
              <a:rPr lang="ru-RU" altLang="ru-RU" dirty="0">
                <a:solidFill>
                  <a:srgbClr val="002060"/>
                </a:solidFill>
                <a:latin typeface="Open sans"/>
              </a:rPr>
              <a:t>Если за ИСИ по </a:t>
            </a:r>
            <a:r>
              <a:rPr lang="ru-RU" altLang="ru-RU" b="1" dirty="0">
                <a:solidFill>
                  <a:srgbClr val="002060"/>
                </a:solidFill>
                <a:latin typeface="Open sans"/>
              </a:rPr>
              <a:t>критерию № 1 </a:t>
            </a:r>
            <a:r>
              <a:rPr lang="ru-RU" altLang="ru-RU" dirty="0">
                <a:solidFill>
                  <a:srgbClr val="002060"/>
                </a:solidFill>
                <a:latin typeface="Open sans"/>
              </a:rPr>
              <a:t>выставлен «</a:t>
            </a:r>
            <a:r>
              <a:rPr lang="ru-RU" altLang="ru-RU" b="1" dirty="0">
                <a:solidFill>
                  <a:srgbClr val="002060"/>
                </a:solidFill>
                <a:latin typeface="Open sans"/>
              </a:rPr>
              <a:t>незачет</a:t>
            </a:r>
            <a:r>
              <a:rPr lang="ru-RU" altLang="ru-RU" dirty="0">
                <a:solidFill>
                  <a:srgbClr val="002060"/>
                </a:solidFill>
                <a:latin typeface="Open sans"/>
              </a:rPr>
              <a:t>», </a:t>
            </a:r>
            <a:br>
              <a:rPr lang="ru-RU" altLang="ru-RU" dirty="0">
                <a:solidFill>
                  <a:srgbClr val="002060"/>
                </a:solidFill>
                <a:latin typeface="Open sans"/>
              </a:rPr>
            </a:br>
            <a:r>
              <a:rPr lang="ru-RU" altLang="ru-RU" dirty="0">
                <a:solidFill>
                  <a:srgbClr val="002060"/>
                </a:solidFill>
                <a:latin typeface="Open sans"/>
              </a:rPr>
              <a:t>то ИСИ по критериям № 2-5 не проверяется. </a:t>
            </a:r>
            <a:br>
              <a:rPr lang="ru-RU" altLang="ru-RU" dirty="0">
                <a:solidFill>
                  <a:srgbClr val="002060"/>
                </a:solidFill>
                <a:latin typeface="Open sans"/>
              </a:rPr>
            </a:br>
            <a:r>
              <a:rPr lang="ru-RU" altLang="ru-RU" b="1" dirty="0">
                <a:solidFill>
                  <a:srgbClr val="002060"/>
                </a:solidFill>
                <a:latin typeface="Open sans"/>
              </a:rPr>
              <a:t>В клетки по всем критериям оценивания выставляется «незачет».</a:t>
            </a:r>
            <a:endParaRPr lang="ru-RU" altLang="ru-RU" dirty="0">
              <a:solidFill>
                <a:srgbClr val="002060"/>
              </a:solidFill>
              <a:latin typeface="Open sans"/>
              <a:cs typeface="Times New Roman" pitchFamily="18" charset="0"/>
            </a:endParaRPr>
          </a:p>
          <a:p>
            <a:pPr marL="0" indent="0">
              <a:buNone/>
            </a:pPr>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3200" b="1" dirty="0">
                <a:solidFill>
                  <a:srgbClr val="C00000"/>
                </a:solidFill>
                <a:latin typeface="Calibri" panose="020F0502020204030204" pitchFamily="34" charset="0"/>
              </a:rPr>
              <a:t/>
            </a:r>
            <a:br>
              <a:rPr lang="ru-RU" sz="3200" b="1" dirty="0">
                <a:solidFill>
                  <a:srgbClr val="C00000"/>
                </a:solidFill>
                <a:latin typeface="Calibri" panose="020F0502020204030204" pitchFamily="34" charset="0"/>
              </a:rPr>
            </a:br>
            <a:endParaRPr lang="ru-RU" dirty="0"/>
          </a:p>
        </p:txBody>
      </p:sp>
    </p:spTree>
    <p:extLst>
      <p:ext uri="{BB962C8B-B14F-4D97-AF65-F5344CB8AC3E}">
        <p14:creationId xmlns:p14="http://schemas.microsoft.com/office/powerpoint/2010/main" val="2995723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p:spPr>
        <p:txBody>
          <a:bodyPr>
            <a:normAutofit lnSpcReduction="10000"/>
          </a:bodyPr>
          <a:lstStyle/>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русский </a:t>
            </a:r>
            <a:r>
              <a:rPr lang="ru-RU" sz="2600" b="1" dirty="0" err="1">
                <a:solidFill>
                  <a:srgbClr val="002060"/>
                </a:solidFill>
                <a:latin typeface="Open sans"/>
                <a:cs typeface="Times New Roman" panose="02020603050405020304" pitchFamily="18" charset="0"/>
              </a:rPr>
              <a:t>яз</a:t>
            </a:r>
            <a:endParaRPr lang="ru-RU" sz="2600" b="1" dirty="0">
              <a:solidFill>
                <a:srgbClr val="002060"/>
              </a:solidFill>
              <a:latin typeface="Open sans"/>
              <a:cs typeface="Times New Roman" panose="02020603050405020304" pitchFamily="18" charset="0"/>
            </a:endParaRP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литература;</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математика;</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физика;</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химия;</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биология;</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география;</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история;</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обществознание;</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информатика и ИКТ;</a:t>
            </a:r>
          </a:p>
          <a:p>
            <a:pPr marL="514350" lvl="0" indent="-514350">
              <a:lnSpc>
                <a:spcPct val="90000"/>
              </a:lnSpc>
              <a:buClr>
                <a:srgbClr val="D16349"/>
              </a:buClr>
              <a:buSzPct val="70000"/>
              <a:buFont typeface="Wingdings" pitchFamily="2" charset="2"/>
              <a:buChar char="v"/>
              <a:defRPr/>
            </a:pPr>
            <a:r>
              <a:rPr lang="ru-RU" sz="2600" b="1" dirty="0">
                <a:solidFill>
                  <a:srgbClr val="002060"/>
                </a:solidFill>
                <a:latin typeface="Open sans"/>
                <a:cs typeface="Times New Roman" panose="02020603050405020304" pitchFamily="18" charset="0"/>
              </a:rPr>
              <a:t>иностранные языки.</a:t>
            </a:r>
          </a:p>
          <a:p>
            <a:endParaRPr lang="ru-RU" dirty="0"/>
          </a:p>
        </p:txBody>
      </p:sp>
      <p:sp>
        <p:nvSpPr>
          <p:cNvPr id="3" name="Заголовок 2"/>
          <p:cNvSpPr>
            <a:spLocks noGrp="1"/>
          </p:cNvSpPr>
          <p:nvPr>
            <p:ph type="title"/>
          </p:nvPr>
        </p:nvSpPr>
        <p:spPr/>
        <p:txBody>
          <a:bodyPr>
            <a:normAutofit/>
          </a:bodyPr>
          <a:lstStyle/>
          <a:p>
            <a:r>
              <a:rPr lang="ru-RU" sz="2400" b="1" dirty="0" smtClean="0">
                <a:solidFill>
                  <a:srgbClr val="C00000"/>
                </a:solidFill>
                <a:latin typeface="Open sans"/>
              </a:rPr>
              <a:t>Государственная итоговая аттестация</a:t>
            </a:r>
            <a:endParaRPr lang="ru-RU" sz="2400" b="1" dirty="0">
              <a:solidFill>
                <a:srgbClr val="C00000"/>
              </a:solidFill>
              <a:latin typeface="Open sans"/>
            </a:endParaRPr>
          </a:p>
        </p:txBody>
      </p:sp>
    </p:spTree>
    <p:extLst>
      <p:ext uri="{BB962C8B-B14F-4D97-AF65-F5344CB8AC3E}">
        <p14:creationId xmlns:p14="http://schemas.microsoft.com/office/powerpoint/2010/main" val="7237838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fontAlgn="base">
              <a:spcAft>
                <a:spcPct val="0"/>
              </a:spcAft>
              <a:defRPr/>
            </a:pPr>
            <a:r>
              <a:rPr lang="ru-RU" sz="3200" dirty="0" smtClean="0">
                <a:solidFill>
                  <a:srgbClr val="C00000"/>
                </a:solidFill>
                <a:latin typeface="Open sans"/>
              </a:rPr>
              <a:t/>
            </a:r>
            <a:br>
              <a:rPr lang="ru-RU" sz="3200" dirty="0" smtClean="0">
                <a:solidFill>
                  <a:srgbClr val="C00000"/>
                </a:solidFill>
                <a:latin typeface="Open sans"/>
              </a:rPr>
            </a:br>
            <a:r>
              <a:rPr lang="ru-RU" sz="2700" b="1" dirty="0" smtClean="0">
                <a:solidFill>
                  <a:srgbClr val="C00000"/>
                </a:solidFill>
                <a:latin typeface="Open sans"/>
              </a:rPr>
              <a:t>ЕГЭ по математике</a:t>
            </a:r>
            <a:br>
              <a:rPr lang="ru-RU" sz="2700" b="1" dirty="0" smtClean="0">
                <a:solidFill>
                  <a:srgbClr val="C00000"/>
                </a:solidFill>
                <a:latin typeface="Open sans"/>
              </a:rPr>
            </a:br>
            <a:r>
              <a:rPr lang="ru-RU" sz="2200" b="1" dirty="0">
                <a:solidFill>
                  <a:srgbClr val="002060"/>
                </a:solidFill>
                <a:latin typeface="Open sans"/>
                <a:ea typeface="+mn-ea"/>
                <a:cs typeface="Times New Roman" panose="02020603050405020304" pitchFamily="18" charset="0"/>
              </a:rPr>
              <a:t>Выпускники могут сдавать (выбор выпускника)</a:t>
            </a:r>
            <a:br>
              <a:rPr lang="ru-RU" sz="2200" b="1" dirty="0">
                <a:solidFill>
                  <a:srgbClr val="002060"/>
                </a:solidFill>
                <a:latin typeface="Open sans"/>
                <a:ea typeface="+mn-ea"/>
                <a:cs typeface="Times New Roman" panose="02020603050405020304" pitchFamily="18" charset="0"/>
              </a:rPr>
            </a:br>
            <a:r>
              <a:rPr lang="ru-RU" sz="2200" b="1" dirty="0">
                <a:solidFill>
                  <a:srgbClr val="002060"/>
                </a:solidFill>
                <a:latin typeface="Open sans"/>
                <a:ea typeface="+mn-ea"/>
                <a:cs typeface="Times New Roman" panose="02020603050405020304" pitchFamily="18" charset="0"/>
              </a:rPr>
              <a:t>только  один из уровней  (или база , или профиль)</a:t>
            </a:r>
            <a:br>
              <a:rPr lang="ru-RU" sz="2200" b="1" dirty="0">
                <a:solidFill>
                  <a:srgbClr val="002060"/>
                </a:solidFill>
                <a:latin typeface="Open sans"/>
                <a:ea typeface="+mn-ea"/>
                <a:cs typeface="Times New Roman" panose="02020603050405020304" pitchFamily="18" charset="0"/>
              </a:rPr>
            </a:br>
            <a:r>
              <a:rPr lang="ru-RU" sz="2200" b="1" dirty="0">
                <a:solidFill>
                  <a:srgbClr val="002060"/>
                </a:solidFill>
                <a:latin typeface="Open sans"/>
                <a:ea typeface="+mn-ea"/>
                <a:cs typeface="Times New Roman" panose="02020603050405020304" pitchFamily="18" charset="0"/>
              </a:rPr>
              <a:t>с 2019-2020  учебного года новый Порядок ГИА</a:t>
            </a:r>
            <a:r>
              <a:rPr lang="ru-RU" sz="2200" b="1" dirty="0">
                <a:solidFill>
                  <a:srgbClr val="C00000"/>
                </a:solidFill>
                <a:latin typeface="Open sans"/>
                <a:ea typeface="+mn-ea"/>
                <a:cs typeface="Times New Roman" panose="02020603050405020304" pitchFamily="18" charset="0"/>
              </a:rPr>
              <a:t/>
            </a:r>
            <a:br>
              <a:rPr lang="ru-RU" sz="2200" b="1" dirty="0">
                <a:solidFill>
                  <a:srgbClr val="C00000"/>
                </a:solidFill>
                <a:latin typeface="Open sans"/>
                <a:ea typeface="+mn-ea"/>
                <a:cs typeface="Times New Roman" panose="02020603050405020304" pitchFamily="18" charset="0"/>
              </a:rPr>
            </a:br>
            <a:endParaRPr lang="ru-RU" sz="2200" dirty="0">
              <a:solidFill>
                <a:srgbClr val="C00000"/>
              </a:solidFill>
              <a:latin typeface="Open sans"/>
            </a:endParaRPr>
          </a:p>
        </p:txBody>
      </p:sp>
      <p:sp>
        <p:nvSpPr>
          <p:cNvPr id="3" name="Объект 2"/>
          <p:cNvSpPr>
            <a:spLocks noGrp="1"/>
          </p:cNvSpPr>
          <p:nvPr>
            <p:ph sz="quarter" idx="13"/>
          </p:nvPr>
        </p:nvSpPr>
        <p:spPr>
          <a:xfrm>
            <a:off x="676655" y="1772816"/>
            <a:ext cx="3822192" cy="4353664"/>
          </a:xfrm>
        </p:spPr>
        <p:txBody>
          <a:bodyPr/>
          <a:lstStyle/>
          <a:p>
            <a:pPr marL="0" lvl="0" indent="0" algn="ctr" fontAlgn="base">
              <a:spcBef>
                <a:spcPct val="0"/>
              </a:spcBef>
              <a:spcAft>
                <a:spcPct val="0"/>
              </a:spcAft>
              <a:buClrTx/>
              <a:buSzTx/>
              <a:buNone/>
            </a:pPr>
            <a:r>
              <a:rPr lang="ru-RU" altLang="ru-RU" sz="1600" b="1" dirty="0">
                <a:solidFill>
                  <a:srgbClr val="2E3192"/>
                </a:solidFill>
                <a:latin typeface="Open sans"/>
                <a:cs typeface="Times New Roman" pitchFamily="18" charset="0"/>
              </a:rPr>
              <a:t>Базовый уровень</a:t>
            </a:r>
          </a:p>
          <a:p>
            <a:pPr marL="0" lvl="0" indent="0" fontAlgn="base">
              <a:spcBef>
                <a:spcPct val="0"/>
              </a:spcBef>
              <a:spcAft>
                <a:spcPct val="0"/>
              </a:spcAft>
              <a:buClrTx/>
              <a:buSzTx/>
              <a:buNone/>
            </a:pPr>
            <a:r>
              <a:rPr lang="ru-RU" altLang="ru-RU" sz="1600" dirty="0">
                <a:solidFill>
                  <a:srgbClr val="002060"/>
                </a:solidFill>
                <a:latin typeface="Open sans"/>
              </a:rPr>
              <a:t>ЕГЭ, результаты которого признаются в качестве результатов ГИА общеобразовательными организациями и профессиональными образовательными организациями (далее – ЕГЭ по математике базового уровня)</a:t>
            </a:r>
          </a:p>
          <a:p>
            <a:pPr marL="0" lvl="0" indent="0" fontAlgn="base">
              <a:spcBef>
                <a:spcPct val="0"/>
              </a:spcBef>
              <a:spcAft>
                <a:spcPct val="0"/>
              </a:spcAft>
              <a:buClrTx/>
              <a:buSzTx/>
              <a:buNone/>
            </a:pPr>
            <a:endParaRPr lang="ru-RU" altLang="ru-RU" sz="1600" dirty="0">
              <a:solidFill>
                <a:prstClr val="black"/>
              </a:solidFill>
              <a:latin typeface="Open sans"/>
            </a:endParaRPr>
          </a:p>
          <a:p>
            <a:pPr marL="0" lvl="0" indent="0" fontAlgn="base">
              <a:spcBef>
                <a:spcPct val="0"/>
              </a:spcBef>
              <a:spcAft>
                <a:spcPct val="0"/>
              </a:spcAft>
              <a:buClrTx/>
              <a:buSzTx/>
              <a:buNone/>
            </a:pPr>
            <a:endParaRPr lang="ru-RU" altLang="ru-RU" sz="1600" dirty="0">
              <a:solidFill>
                <a:prstClr val="black"/>
              </a:solidFill>
              <a:latin typeface="Open sans"/>
            </a:endParaRPr>
          </a:p>
          <a:p>
            <a:pPr marL="0" lvl="0" indent="0" algn="ctr" fontAlgn="base">
              <a:spcBef>
                <a:spcPct val="0"/>
              </a:spcBef>
              <a:spcAft>
                <a:spcPct val="0"/>
              </a:spcAft>
              <a:buClrTx/>
              <a:buSzTx/>
              <a:buNone/>
            </a:pPr>
            <a:r>
              <a:rPr lang="ru-RU" altLang="ru-RU" sz="1600" b="1" dirty="0">
                <a:solidFill>
                  <a:srgbClr val="0033CC"/>
                </a:solidFill>
                <a:latin typeface="Open sans"/>
                <a:cs typeface="Times New Roman" pitchFamily="18" charset="0"/>
              </a:rPr>
              <a:t>5-балльная система</a:t>
            </a:r>
          </a:p>
          <a:p>
            <a:pPr marL="0" lvl="0" indent="0" algn="ctr" fontAlgn="base">
              <a:spcBef>
                <a:spcPct val="0"/>
              </a:spcBef>
              <a:spcAft>
                <a:spcPct val="0"/>
              </a:spcAft>
              <a:buClrTx/>
              <a:buSzTx/>
              <a:buNone/>
            </a:pPr>
            <a:r>
              <a:rPr lang="ru-RU" altLang="ru-RU" sz="1600" b="1" dirty="0">
                <a:solidFill>
                  <a:srgbClr val="0033CC"/>
                </a:solidFill>
                <a:latin typeface="Open sans"/>
                <a:cs typeface="Times New Roman" pitchFamily="18" charset="0"/>
              </a:rPr>
              <a:t>Модель КИМ - 20 заданий</a:t>
            </a:r>
          </a:p>
          <a:p>
            <a:pPr marL="0" lvl="0" indent="0" algn="ctr" fontAlgn="base">
              <a:spcBef>
                <a:spcPct val="0"/>
              </a:spcBef>
              <a:spcAft>
                <a:spcPct val="0"/>
              </a:spcAft>
              <a:buClrTx/>
              <a:buSzTx/>
              <a:buNone/>
            </a:pPr>
            <a:r>
              <a:rPr lang="ru-RU" altLang="ru-RU" sz="1600" b="1" dirty="0">
                <a:solidFill>
                  <a:srgbClr val="0033CC"/>
                </a:solidFill>
                <a:latin typeface="Open sans"/>
                <a:cs typeface="Times New Roman" pitchFamily="18" charset="0"/>
              </a:rPr>
              <a:t>Минимальный порог – 6 заданий</a:t>
            </a:r>
          </a:p>
          <a:p>
            <a:pPr marL="0" indent="0">
              <a:buNone/>
            </a:pPr>
            <a:endParaRPr lang="ru-RU" dirty="0">
              <a:latin typeface="Open sans"/>
            </a:endParaRPr>
          </a:p>
        </p:txBody>
      </p:sp>
      <p:sp>
        <p:nvSpPr>
          <p:cNvPr id="4" name="Объект 3"/>
          <p:cNvSpPr>
            <a:spLocks noGrp="1"/>
          </p:cNvSpPr>
          <p:nvPr>
            <p:ph sz="quarter" idx="14"/>
          </p:nvPr>
        </p:nvSpPr>
        <p:spPr>
          <a:xfrm>
            <a:off x="4645152" y="1844824"/>
            <a:ext cx="3822192" cy="4281656"/>
          </a:xfrm>
        </p:spPr>
        <p:txBody>
          <a:bodyPr>
            <a:normAutofit fontScale="92500" lnSpcReduction="10000"/>
          </a:bodyPr>
          <a:lstStyle/>
          <a:p>
            <a:pPr marL="0" lvl="0" indent="0" algn="ctr" fontAlgn="base">
              <a:spcBef>
                <a:spcPct val="0"/>
              </a:spcBef>
              <a:spcAft>
                <a:spcPct val="0"/>
              </a:spcAft>
              <a:buClrTx/>
              <a:buSzTx/>
              <a:buNone/>
            </a:pPr>
            <a:r>
              <a:rPr lang="ru-RU" altLang="ru-RU" sz="1600" b="1" dirty="0">
                <a:solidFill>
                  <a:srgbClr val="2E3192"/>
                </a:solidFill>
                <a:latin typeface="Open sans"/>
                <a:cs typeface="Times New Roman" pitchFamily="18" charset="0"/>
              </a:rPr>
              <a:t>Профильный уровень</a:t>
            </a:r>
          </a:p>
          <a:p>
            <a:pPr marL="0" lvl="0" indent="0" fontAlgn="base">
              <a:spcBef>
                <a:spcPct val="0"/>
              </a:spcBef>
              <a:spcAft>
                <a:spcPct val="0"/>
              </a:spcAft>
              <a:buClrTx/>
              <a:buSzTx/>
              <a:buNone/>
            </a:pPr>
            <a:r>
              <a:rPr lang="ru-RU" altLang="ru-RU" sz="1600" dirty="0">
                <a:solidFill>
                  <a:srgbClr val="002060"/>
                </a:solidFill>
                <a:latin typeface="Open sans"/>
              </a:rPr>
              <a:t>ЕГЭ, результаты которого признаются в качестве результатов ГИА общеобразовательными организациями и профессиональными образовательными организациями, а также в качестве результатов вступительных испытаний                           по математике при приеме на обучение по образовательным программам высшего образования – программам </a:t>
            </a:r>
            <a:r>
              <a:rPr lang="ru-RU" altLang="ru-RU" sz="1600" dirty="0" err="1">
                <a:solidFill>
                  <a:srgbClr val="002060"/>
                </a:solidFill>
                <a:latin typeface="Open sans"/>
              </a:rPr>
              <a:t>бакалавриата</a:t>
            </a:r>
            <a:r>
              <a:rPr lang="ru-RU" altLang="ru-RU" sz="1600" dirty="0">
                <a:solidFill>
                  <a:srgbClr val="002060"/>
                </a:solidFill>
                <a:latin typeface="Open sans"/>
              </a:rPr>
              <a:t> и программам </a:t>
            </a:r>
            <a:r>
              <a:rPr lang="ru-RU" altLang="ru-RU" sz="1600" dirty="0" err="1">
                <a:solidFill>
                  <a:srgbClr val="002060"/>
                </a:solidFill>
                <a:latin typeface="Open sans"/>
              </a:rPr>
              <a:t>специалитета</a:t>
            </a:r>
            <a:r>
              <a:rPr lang="ru-RU" altLang="ru-RU" sz="1600" dirty="0">
                <a:solidFill>
                  <a:srgbClr val="002060"/>
                </a:solidFill>
                <a:latin typeface="Open sans"/>
              </a:rPr>
              <a:t> –  в образовательные организации высшего образования (далее – ЕГЭ по математике профильного уровня)</a:t>
            </a:r>
          </a:p>
          <a:p>
            <a:pPr marL="0" lvl="0" indent="0" fontAlgn="base">
              <a:spcBef>
                <a:spcPct val="0"/>
              </a:spcBef>
              <a:spcAft>
                <a:spcPct val="0"/>
              </a:spcAft>
              <a:buClrTx/>
              <a:buSzTx/>
              <a:buNone/>
            </a:pPr>
            <a:r>
              <a:rPr lang="ru-RU" altLang="ru-RU" sz="1600" b="1" dirty="0">
                <a:solidFill>
                  <a:srgbClr val="0033CC"/>
                </a:solidFill>
                <a:latin typeface="Open sans"/>
                <a:cs typeface="Times New Roman" pitchFamily="18" charset="0"/>
              </a:rPr>
              <a:t>Модель КИМ - 19 заданий</a:t>
            </a:r>
          </a:p>
          <a:p>
            <a:pPr marL="0" lvl="0" indent="0" algn="ctr" fontAlgn="base">
              <a:spcBef>
                <a:spcPct val="0"/>
              </a:spcBef>
              <a:spcAft>
                <a:spcPct val="0"/>
              </a:spcAft>
              <a:buClrTx/>
              <a:buSzTx/>
              <a:buNone/>
            </a:pPr>
            <a:r>
              <a:rPr lang="ru-RU" altLang="ru-RU" sz="1600" b="1" dirty="0">
                <a:solidFill>
                  <a:srgbClr val="0033CC"/>
                </a:solidFill>
                <a:latin typeface="Open sans"/>
                <a:cs typeface="Times New Roman" pitchFamily="18" charset="0"/>
              </a:rPr>
              <a:t>100-балльная система</a:t>
            </a:r>
          </a:p>
          <a:p>
            <a:pPr marL="0" lvl="0" indent="0" algn="ctr" fontAlgn="base">
              <a:spcBef>
                <a:spcPct val="0"/>
              </a:spcBef>
              <a:spcAft>
                <a:spcPct val="0"/>
              </a:spcAft>
              <a:buClrTx/>
              <a:buSzTx/>
              <a:buNone/>
            </a:pPr>
            <a:r>
              <a:rPr lang="ru-RU" altLang="ru-RU" sz="1600" b="1" dirty="0">
                <a:solidFill>
                  <a:srgbClr val="0033CC"/>
                </a:solidFill>
                <a:latin typeface="Open sans"/>
                <a:cs typeface="Times New Roman" pitchFamily="18" charset="0"/>
              </a:rPr>
              <a:t>Минимальный порог - 27</a:t>
            </a:r>
            <a:endParaRPr lang="ru-RU" dirty="0">
              <a:latin typeface="Open sans"/>
            </a:endParaRPr>
          </a:p>
        </p:txBody>
      </p:sp>
    </p:spTree>
    <p:extLst>
      <p:ext uri="{BB962C8B-B14F-4D97-AF65-F5344CB8AC3E}">
        <p14:creationId xmlns:p14="http://schemas.microsoft.com/office/powerpoint/2010/main" val="3544906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lstStyle/>
          <a:p>
            <a:pPr algn="ctr" eaLnBrk="0" hangingPunct="0">
              <a:spcBef>
                <a:spcPct val="0"/>
              </a:spcBef>
              <a:buFontTx/>
              <a:buNone/>
            </a:pPr>
            <a:r>
              <a:rPr lang="ru-RU" altLang="ru-RU" dirty="0">
                <a:solidFill>
                  <a:srgbClr val="002060"/>
                </a:solidFill>
                <a:latin typeface="Open sans"/>
                <a:cs typeface="Times New Roman" pitchFamily="18" charset="0"/>
              </a:rPr>
              <a:t>Порядок проведения государственной итоговой аттестации по образовательным программам среднего общего образования</a:t>
            </a:r>
          </a:p>
          <a:p>
            <a:pPr algn="ctr" eaLnBrk="0" hangingPunct="0">
              <a:spcBef>
                <a:spcPct val="0"/>
              </a:spcBef>
              <a:buFontTx/>
              <a:buNone/>
            </a:pPr>
            <a:r>
              <a:rPr lang="ru-RU" altLang="ru-RU" dirty="0">
                <a:solidFill>
                  <a:srgbClr val="002060"/>
                </a:solidFill>
                <a:latin typeface="Open sans"/>
                <a:cs typeface="Times New Roman" pitchFamily="18" charset="0"/>
              </a:rPr>
              <a:t>(утвержден приказом Министерства просвещения Российской Федерации и Федеральной службы по надзору в сфере образования и науки </a:t>
            </a:r>
          </a:p>
          <a:p>
            <a:pPr algn="ctr" eaLnBrk="0" hangingPunct="0">
              <a:spcBef>
                <a:spcPct val="0"/>
              </a:spcBef>
              <a:buFontTx/>
              <a:buNone/>
            </a:pPr>
            <a:r>
              <a:rPr lang="ru-RU" altLang="ru-RU" dirty="0">
                <a:solidFill>
                  <a:srgbClr val="002060"/>
                </a:solidFill>
                <a:latin typeface="Open sans"/>
                <a:cs typeface="Times New Roman" pitchFamily="18" charset="0"/>
              </a:rPr>
              <a:t>от 07.11.2018 № 190/1512)</a:t>
            </a:r>
          </a:p>
          <a:p>
            <a:pPr algn="ctr" eaLnBrk="0" hangingPunct="0">
              <a:spcBef>
                <a:spcPct val="0"/>
              </a:spcBef>
            </a:pPr>
            <a:r>
              <a:rPr lang="ru-RU" altLang="ru-RU" u="sng" dirty="0">
                <a:solidFill>
                  <a:srgbClr val="FF0000"/>
                </a:solidFill>
                <a:latin typeface="Open sans"/>
                <a:cs typeface="Times New Roman" pitchFamily="18" charset="0"/>
              </a:rPr>
              <a:t>п. 19-29. III. Итоговое сочинение (изложение)</a:t>
            </a:r>
            <a:r>
              <a:rPr lang="en-US" altLang="ru-RU" u="sng" dirty="0">
                <a:solidFill>
                  <a:srgbClr val="FF0000"/>
                </a:solidFill>
                <a:latin typeface="Open sans"/>
                <a:cs typeface="Times New Roman" pitchFamily="18" charset="0"/>
              </a:rPr>
              <a:t> </a:t>
            </a:r>
            <a:endParaRPr lang="ru-RU" altLang="ru-RU" u="sng" dirty="0">
              <a:solidFill>
                <a:srgbClr val="FF0000"/>
              </a:solidFill>
              <a:latin typeface="Open sans"/>
              <a:cs typeface="Times New Roman" pitchFamily="18" charset="0"/>
            </a:endParaRPr>
          </a:p>
          <a:p>
            <a:endParaRPr lang="ru-RU" dirty="0"/>
          </a:p>
        </p:txBody>
      </p:sp>
      <p:sp>
        <p:nvSpPr>
          <p:cNvPr id="3" name="Заголовок 2"/>
          <p:cNvSpPr>
            <a:spLocks noGrp="1"/>
          </p:cNvSpPr>
          <p:nvPr>
            <p:ph type="title"/>
          </p:nvPr>
        </p:nvSpPr>
        <p:spPr>
          <a:xfrm>
            <a:off x="323528" y="338328"/>
            <a:ext cx="8640960" cy="1002440"/>
          </a:xfrm>
        </p:spPr>
        <p:txBody>
          <a:bodyPr>
            <a:noAutofit/>
          </a:bodyPr>
          <a:lstStyle/>
          <a:p>
            <a:pPr lvl="0">
              <a:spcBef>
                <a:spcPts val="0"/>
              </a:spcBef>
            </a:pPr>
            <a:r>
              <a:rPr lang="ru-RU" altLang="ru-RU" sz="3200" dirty="0" smtClean="0">
                <a:solidFill>
                  <a:srgbClr val="002060"/>
                </a:solidFill>
                <a:latin typeface="Calibri" panose="020F0502020204030204" pitchFamily="34" charset="0"/>
                <a:ea typeface="+mn-ea"/>
                <a:cs typeface="+mn-cs"/>
              </a:rPr>
              <a:t/>
            </a:r>
            <a:br>
              <a:rPr lang="ru-RU" altLang="ru-RU" sz="3200" dirty="0" smtClean="0">
                <a:solidFill>
                  <a:srgbClr val="002060"/>
                </a:solidFill>
                <a:latin typeface="Calibri" panose="020F0502020204030204" pitchFamily="34" charset="0"/>
                <a:ea typeface="+mn-ea"/>
                <a:cs typeface="+mn-cs"/>
              </a:rPr>
            </a:br>
            <a:r>
              <a:rPr lang="ru-RU" altLang="ru-RU" sz="3200" dirty="0">
                <a:solidFill>
                  <a:srgbClr val="002060"/>
                </a:solidFill>
                <a:latin typeface="Calibri" panose="020F0502020204030204" pitchFamily="34" charset="0"/>
                <a:ea typeface="+mn-ea"/>
                <a:cs typeface="+mn-cs"/>
              </a:rPr>
              <a:t/>
            </a:r>
            <a:br>
              <a:rPr lang="ru-RU" altLang="ru-RU" sz="3200" dirty="0">
                <a:solidFill>
                  <a:srgbClr val="002060"/>
                </a:solidFill>
                <a:latin typeface="Calibri" panose="020F0502020204030204" pitchFamily="34" charset="0"/>
                <a:ea typeface="+mn-ea"/>
                <a:cs typeface="+mn-cs"/>
              </a:rPr>
            </a:br>
            <a:r>
              <a:rPr lang="ru-RU" altLang="ru-RU" sz="3200" dirty="0" smtClean="0">
                <a:solidFill>
                  <a:srgbClr val="002060"/>
                </a:solidFill>
                <a:latin typeface="Calibri" panose="020F0502020204030204" pitchFamily="34" charset="0"/>
                <a:ea typeface="+mn-ea"/>
                <a:cs typeface="+mn-cs"/>
              </a:rPr>
              <a:t/>
            </a:r>
            <a:br>
              <a:rPr lang="ru-RU" altLang="ru-RU" sz="3200" dirty="0" smtClean="0">
                <a:solidFill>
                  <a:srgbClr val="002060"/>
                </a:solidFill>
                <a:latin typeface="Calibri" panose="020F0502020204030204" pitchFamily="34" charset="0"/>
                <a:ea typeface="+mn-ea"/>
                <a:cs typeface="+mn-cs"/>
              </a:rPr>
            </a:br>
            <a:r>
              <a:rPr lang="ru-RU" altLang="ru-RU" sz="2400" b="1" dirty="0" smtClean="0">
                <a:solidFill>
                  <a:srgbClr val="C00000"/>
                </a:solidFill>
                <a:latin typeface="Open sans"/>
                <a:ea typeface="+mn-ea"/>
                <a:cs typeface="+mn-cs"/>
              </a:rPr>
              <a:t>Итоговое </a:t>
            </a:r>
            <a:r>
              <a:rPr lang="ru-RU" altLang="ru-RU" sz="2400" b="1" dirty="0">
                <a:solidFill>
                  <a:srgbClr val="C00000"/>
                </a:solidFill>
                <a:latin typeface="Open sans"/>
                <a:ea typeface="+mn-ea"/>
                <a:cs typeface="+mn-cs"/>
              </a:rPr>
              <a:t>сочинение (изложение) в 2020/2021 </a:t>
            </a:r>
            <a:r>
              <a:rPr lang="ru-RU" altLang="ru-RU" sz="2400" b="1" dirty="0" err="1">
                <a:solidFill>
                  <a:srgbClr val="C00000"/>
                </a:solidFill>
                <a:latin typeface="Open sans"/>
                <a:ea typeface="+mn-ea"/>
                <a:cs typeface="+mn-cs"/>
              </a:rPr>
              <a:t>у.г</a:t>
            </a:r>
            <a:r>
              <a:rPr lang="ru-RU" altLang="ru-RU" sz="2400" b="1" dirty="0">
                <a:solidFill>
                  <a:srgbClr val="C00000"/>
                </a:solidFill>
                <a:latin typeface="Open sans"/>
                <a:ea typeface="+mn-ea"/>
                <a:cs typeface="+mn-cs"/>
              </a:rPr>
              <a:t>.</a:t>
            </a:r>
            <a:br>
              <a:rPr lang="ru-RU" altLang="ru-RU" sz="2400" b="1" dirty="0">
                <a:solidFill>
                  <a:srgbClr val="C00000"/>
                </a:solidFill>
                <a:latin typeface="Open sans"/>
                <a:ea typeface="+mn-ea"/>
                <a:cs typeface="+mn-cs"/>
              </a:rPr>
            </a:br>
            <a:r>
              <a:rPr lang="ru-RU" sz="2400" b="1" dirty="0">
                <a:solidFill>
                  <a:srgbClr val="C00000"/>
                </a:solidFill>
                <a:latin typeface="Open sans"/>
                <a:ea typeface="+mn-ea"/>
                <a:cs typeface="+mn-cs"/>
              </a:rPr>
              <a:t/>
            </a:r>
            <a:br>
              <a:rPr lang="ru-RU" sz="2400" b="1" dirty="0">
                <a:solidFill>
                  <a:srgbClr val="C00000"/>
                </a:solidFill>
                <a:latin typeface="Open sans"/>
                <a:ea typeface="+mn-ea"/>
                <a:cs typeface="+mn-cs"/>
              </a:rPr>
            </a:br>
            <a:endParaRPr lang="ru-RU" sz="2400" b="1" dirty="0">
              <a:solidFill>
                <a:srgbClr val="C00000"/>
              </a:solidFill>
              <a:latin typeface="Open sans"/>
            </a:endParaRPr>
          </a:p>
        </p:txBody>
      </p:sp>
    </p:spTree>
    <p:extLst>
      <p:ext uri="{BB962C8B-B14F-4D97-AF65-F5344CB8AC3E}">
        <p14:creationId xmlns:p14="http://schemas.microsoft.com/office/powerpoint/2010/main" val="3635347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484784"/>
            <a:ext cx="7408333" cy="4569371"/>
          </a:xfrm>
        </p:spPr>
        <p:txBody>
          <a:bodyPr>
            <a:normAutofit/>
          </a:bodyPr>
          <a:lstStyle/>
          <a:p>
            <a:pPr marL="0" lvl="0" indent="0" eaLnBrk="0" fontAlgn="base" hangingPunct="0">
              <a:spcAft>
                <a:spcPct val="0"/>
              </a:spcAft>
              <a:buClr>
                <a:srgbClr val="D16349"/>
              </a:buClr>
              <a:buSzPct val="70000"/>
              <a:buNone/>
            </a:pPr>
            <a:endParaRPr lang="ru-RU" altLang="ru-RU" b="1" dirty="0" smtClean="0">
              <a:solidFill>
                <a:srgbClr val="FF0000"/>
              </a:solidFill>
              <a:latin typeface="Open sans"/>
              <a:cs typeface="Times New Roman" pitchFamily="18" charset="0"/>
            </a:endParaRPr>
          </a:p>
          <a:p>
            <a:pPr marL="0" lvl="0" indent="0" eaLnBrk="0" fontAlgn="base" hangingPunct="0">
              <a:spcAft>
                <a:spcPct val="0"/>
              </a:spcAft>
              <a:buClr>
                <a:srgbClr val="D16349"/>
              </a:buClr>
              <a:buSzPct val="70000"/>
              <a:buNone/>
            </a:pPr>
            <a:r>
              <a:rPr lang="ru-RU" altLang="ru-RU" b="1" dirty="0" smtClean="0">
                <a:solidFill>
                  <a:srgbClr val="FF0000"/>
                </a:solidFill>
                <a:latin typeface="Open sans"/>
                <a:cs typeface="Times New Roman" pitchFamily="18" charset="0"/>
              </a:rPr>
              <a:t>Для </a:t>
            </a:r>
            <a:r>
              <a:rPr lang="ru-RU" altLang="ru-RU" b="1" dirty="0">
                <a:solidFill>
                  <a:srgbClr val="FF0000"/>
                </a:solidFill>
                <a:latin typeface="Open sans"/>
                <a:cs typeface="Times New Roman" pitchFamily="18" charset="0"/>
              </a:rPr>
              <a:t>получения аттестата </a:t>
            </a:r>
            <a:r>
              <a:rPr lang="ru-RU" altLang="ru-RU" b="1" dirty="0">
                <a:solidFill>
                  <a:srgbClr val="002060"/>
                </a:solidFill>
                <a:latin typeface="Open sans"/>
                <a:cs typeface="Times New Roman" pitchFamily="18" charset="0"/>
              </a:rPr>
              <a:t>установлено минимальное количество баллов ЕГЭ по:</a:t>
            </a:r>
          </a:p>
          <a:p>
            <a:pPr marL="0" lvl="0" indent="0" eaLnBrk="0" fontAlgn="base" hangingPunct="0">
              <a:spcAft>
                <a:spcPct val="0"/>
              </a:spcAft>
              <a:buClr>
                <a:srgbClr val="D16349"/>
              </a:buClr>
              <a:buSzPct val="70000"/>
              <a:buNone/>
            </a:pPr>
            <a:r>
              <a:rPr lang="ru-RU" altLang="ru-RU" b="1" dirty="0">
                <a:solidFill>
                  <a:srgbClr val="002060"/>
                </a:solidFill>
                <a:latin typeface="Open sans"/>
                <a:cs typeface="Times New Roman" pitchFamily="18" charset="0"/>
              </a:rPr>
              <a:t>русскому языку- </a:t>
            </a:r>
            <a:r>
              <a:rPr lang="ru-RU" altLang="ru-RU" b="1" dirty="0">
                <a:solidFill>
                  <a:srgbClr val="FF0000"/>
                </a:solidFill>
                <a:latin typeface="Open sans"/>
                <a:cs typeface="Times New Roman" pitchFamily="18" charset="0"/>
              </a:rPr>
              <a:t>24 балла </a:t>
            </a:r>
            <a:r>
              <a:rPr lang="ru-RU" altLang="ru-RU" b="1" dirty="0">
                <a:solidFill>
                  <a:srgbClr val="002060"/>
                </a:solidFill>
                <a:latin typeface="Open sans"/>
                <a:cs typeface="Times New Roman" pitchFamily="18" charset="0"/>
              </a:rPr>
              <a:t>(по 100- балльной шкале)</a:t>
            </a:r>
          </a:p>
          <a:p>
            <a:pPr marL="0" lvl="0" indent="0" eaLnBrk="0" fontAlgn="base" hangingPunct="0">
              <a:spcAft>
                <a:spcPct val="0"/>
              </a:spcAft>
              <a:buClr>
                <a:srgbClr val="D16349"/>
              </a:buClr>
              <a:buSzPct val="70000"/>
              <a:buNone/>
            </a:pPr>
            <a:r>
              <a:rPr lang="ru-RU" altLang="ru-RU" b="1" dirty="0">
                <a:solidFill>
                  <a:srgbClr val="002060"/>
                </a:solidFill>
                <a:latin typeface="Open sans"/>
                <a:cs typeface="Times New Roman" pitchFamily="18" charset="0"/>
              </a:rPr>
              <a:t>математике базового уровня – </a:t>
            </a:r>
            <a:r>
              <a:rPr lang="ru-RU" altLang="ru-RU" b="1" dirty="0">
                <a:solidFill>
                  <a:srgbClr val="FF0000"/>
                </a:solidFill>
                <a:latin typeface="Open sans"/>
                <a:cs typeface="Times New Roman" pitchFamily="18" charset="0"/>
              </a:rPr>
              <a:t>3 балла </a:t>
            </a:r>
            <a:r>
              <a:rPr lang="ru-RU" altLang="ru-RU" b="1" dirty="0">
                <a:solidFill>
                  <a:srgbClr val="002060"/>
                </a:solidFill>
                <a:latin typeface="Open sans"/>
                <a:cs typeface="Times New Roman" pitchFamily="18" charset="0"/>
              </a:rPr>
              <a:t>(математике по 5-балльной шкале)</a:t>
            </a:r>
          </a:p>
          <a:p>
            <a:pPr marL="0" lvl="0" indent="0" eaLnBrk="0" fontAlgn="base" hangingPunct="0">
              <a:spcAft>
                <a:spcPct val="0"/>
              </a:spcAft>
              <a:buClr>
                <a:srgbClr val="D16349"/>
              </a:buClr>
              <a:buSzPct val="70000"/>
              <a:buNone/>
            </a:pPr>
            <a:r>
              <a:rPr lang="ru-RU" altLang="ru-RU" b="1" dirty="0">
                <a:solidFill>
                  <a:srgbClr val="002060"/>
                </a:solidFill>
                <a:latin typeface="Open sans"/>
                <a:cs typeface="Times New Roman" pitchFamily="18" charset="0"/>
              </a:rPr>
              <a:t>математике профильного уровня -</a:t>
            </a:r>
            <a:r>
              <a:rPr lang="ru-RU" altLang="ru-RU" b="1" dirty="0">
                <a:solidFill>
                  <a:srgbClr val="FF0000"/>
                </a:solidFill>
                <a:latin typeface="Open sans"/>
                <a:cs typeface="Times New Roman" pitchFamily="18" charset="0"/>
              </a:rPr>
              <a:t>27 баллов</a:t>
            </a:r>
            <a:r>
              <a:rPr lang="ru-RU" altLang="ru-RU" b="1" dirty="0">
                <a:solidFill>
                  <a:srgbClr val="002060"/>
                </a:solidFill>
                <a:latin typeface="Open sans"/>
                <a:cs typeface="Times New Roman" pitchFamily="18" charset="0"/>
              </a:rPr>
              <a:t> (по 100- балльной шкале)</a:t>
            </a:r>
            <a:endParaRPr lang="ru-RU" altLang="ru-RU" b="1" dirty="0">
              <a:solidFill>
                <a:srgbClr val="C00000"/>
              </a:solidFill>
              <a:latin typeface="Open sans"/>
              <a:cs typeface="Times New Roman" pitchFamily="18" charset="0"/>
            </a:endParaRPr>
          </a:p>
          <a:p>
            <a:pPr marL="0" indent="0">
              <a:buNone/>
            </a:pPr>
            <a:endParaRPr lang="ru-RU" dirty="0"/>
          </a:p>
        </p:txBody>
      </p:sp>
      <p:sp>
        <p:nvSpPr>
          <p:cNvPr id="3" name="Заголовок 2"/>
          <p:cNvSpPr>
            <a:spLocks noGrp="1"/>
          </p:cNvSpPr>
          <p:nvPr>
            <p:ph type="title"/>
          </p:nvPr>
        </p:nvSpPr>
        <p:spPr/>
        <p:txBody>
          <a:bodyPr>
            <a:normAutofit/>
          </a:bodyPr>
          <a:lstStyle/>
          <a:p>
            <a:r>
              <a:rPr lang="ru-RU" sz="2400" b="1" dirty="0" smtClean="0">
                <a:solidFill>
                  <a:srgbClr val="C00000"/>
                </a:solidFill>
                <a:latin typeface="Open sans"/>
              </a:rPr>
              <a:t>Государственная итоговая аттестация</a:t>
            </a:r>
            <a:endParaRPr lang="ru-RU" sz="2400" b="1" dirty="0">
              <a:solidFill>
                <a:srgbClr val="C00000"/>
              </a:solidFill>
              <a:latin typeface="Open sans"/>
            </a:endParaRPr>
          </a:p>
        </p:txBody>
      </p:sp>
    </p:spTree>
    <p:extLst>
      <p:ext uri="{BB962C8B-B14F-4D97-AF65-F5344CB8AC3E}">
        <p14:creationId xmlns:p14="http://schemas.microsoft.com/office/powerpoint/2010/main" val="206994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a:ln>
            <a:noFill/>
          </a:ln>
        </p:spPr>
        <p:txBody>
          <a:bodyPr>
            <a:normAutofit fontScale="70000" lnSpcReduction="20000"/>
          </a:bodyPr>
          <a:lstStyle/>
          <a:p>
            <a:pPr marL="342900" lvl="0" indent="-342900">
              <a:buClr>
                <a:srgbClr val="D16349"/>
              </a:buClr>
              <a:buSzPct val="70000"/>
              <a:buNone/>
              <a:defRPr/>
            </a:pPr>
            <a:endParaRPr lang="ru-RU" sz="2200" b="1" dirty="0" smtClean="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smtClean="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smtClean="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a:solidFill>
                <a:srgbClr val="002060"/>
              </a:solidFill>
              <a:latin typeface="Open sans"/>
              <a:cs typeface="Times New Roman" panose="02020603050405020304" pitchFamily="18" charset="0"/>
            </a:endParaRPr>
          </a:p>
          <a:p>
            <a:pPr marL="342900" lvl="0" indent="-342900">
              <a:buClr>
                <a:srgbClr val="D16349"/>
              </a:buClr>
              <a:buSzPct val="70000"/>
              <a:buNone/>
              <a:defRPr/>
            </a:pPr>
            <a:endParaRPr lang="ru-RU" sz="2200" b="1" dirty="0" smtClean="0">
              <a:solidFill>
                <a:srgbClr val="002060"/>
              </a:solidFill>
              <a:latin typeface="Open sans"/>
              <a:cs typeface="Times New Roman" panose="02020603050405020304" pitchFamily="18" charset="0"/>
            </a:endParaRPr>
          </a:p>
          <a:p>
            <a:pPr marL="342900" lvl="0" indent="-342900">
              <a:buClr>
                <a:srgbClr val="D16349"/>
              </a:buClr>
              <a:buSzPct val="70000"/>
              <a:buNone/>
              <a:defRPr/>
            </a:pPr>
            <a:r>
              <a:rPr lang="ru-RU" sz="2900" b="1" dirty="0" smtClean="0">
                <a:solidFill>
                  <a:srgbClr val="002060"/>
                </a:solidFill>
                <a:latin typeface="Open sans"/>
                <a:cs typeface="Times New Roman" panose="02020603050405020304" pitchFamily="18" charset="0"/>
              </a:rPr>
              <a:t>русский </a:t>
            </a:r>
            <a:r>
              <a:rPr lang="ru-RU" sz="2900" b="1" dirty="0">
                <a:solidFill>
                  <a:srgbClr val="002060"/>
                </a:solidFill>
                <a:latin typeface="Open sans"/>
                <a:cs typeface="Times New Roman" panose="02020603050405020304" pitchFamily="18" charset="0"/>
              </a:rPr>
              <a:t>язык – </a:t>
            </a:r>
            <a:r>
              <a:rPr lang="ru-RU" sz="2900" b="1" dirty="0" smtClean="0">
                <a:solidFill>
                  <a:srgbClr val="C00000"/>
                </a:solidFill>
                <a:latin typeface="Open sans"/>
                <a:cs typeface="Times New Roman" panose="02020603050405020304" pitchFamily="18" charset="0"/>
              </a:rPr>
              <a:t>40 </a:t>
            </a:r>
            <a:r>
              <a:rPr lang="ru-RU" sz="2900" b="1" dirty="0">
                <a:solidFill>
                  <a:srgbClr val="C00000"/>
                </a:solidFill>
                <a:latin typeface="Open sans"/>
                <a:cs typeface="Times New Roman" panose="02020603050405020304" pitchFamily="18" charset="0"/>
              </a:rPr>
              <a:t>баллов, </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математика – </a:t>
            </a:r>
            <a:r>
              <a:rPr lang="ru-RU" sz="2900" b="1" dirty="0" smtClean="0">
                <a:solidFill>
                  <a:srgbClr val="C00000"/>
                </a:solidFill>
                <a:latin typeface="Open sans"/>
                <a:cs typeface="Times New Roman" panose="02020603050405020304" pitchFamily="18" charset="0"/>
              </a:rPr>
              <a:t>39 </a:t>
            </a:r>
            <a:r>
              <a:rPr lang="ru-RU" sz="2900" b="1" dirty="0">
                <a:solidFill>
                  <a:srgbClr val="C00000"/>
                </a:solidFill>
                <a:latin typeface="Open sans"/>
                <a:cs typeface="Times New Roman" panose="02020603050405020304" pitchFamily="18" charset="0"/>
              </a:rPr>
              <a:t>баллов,</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обществознание – </a:t>
            </a:r>
            <a:r>
              <a:rPr lang="ru-RU" sz="2900" b="1" dirty="0" smtClean="0">
                <a:solidFill>
                  <a:srgbClr val="C00000"/>
                </a:solidFill>
                <a:latin typeface="Open sans"/>
                <a:cs typeface="Times New Roman" panose="02020603050405020304" pitchFamily="18" charset="0"/>
              </a:rPr>
              <a:t>45 </a:t>
            </a:r>
            <a:r>
              <a:rPr lang="ru-RU" sz="2900" b="1" dirty="0">
                <a:solidFill>
                  <a:srgbClr val="C00000"/>
                </a:solidFill>
                <a:latin typeface="Open sans"/>
                <a:cs typeface="Times New Roman" panose="02020603050405020304" pitchFamily="18" charset="0"/>
              </a:rPr>
              <a:t>балла,</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информатика и ИКТ – </a:t>
            </a:r>
            <a:r>
              <a:rPr lang="ru-RU" sz="2900" b="1" dirty="0" smtClean="0">
                <a:solidFill>
                  <a:srgbClr val="C00000"/>
                </a:solidFill>
                <a:latin typeface="Open sans"/>
                <a:cs typeface="Times New Roman" panose="02020603050405020304" pitchFamily="18" charset="0"/>
              </a:rPr>
              <a:t>44 </a:t>
            </a:r>
            <a:r>
              <a:rPr lang="ru-RU" sz="2900" b="1" dirty="0">
                <a:solidFill>
                  <a:srgbClr val="C00000"/>
                </a:solidFill>
                <a:latin typeface="Open sans"/>
                <a:cs typeface="Times New Roman" panose="02020603050405020304" pitchFamily="18" charset="0"/>
              </a:rPr>
              <a:t>баллов,</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физика, химия, биология – </a:t>
            </a:r>
            <a:r>
              <a:rPr lang="ru-RU" sz="2900" b="1" dirty="0" smtClean="0">
                <a:solidFill>
                  <a:srgbClr val="C00000"/>
                </a:solidFill>
                <a:latin typeface="Open sans"/>
                <a:cs typeface="Times New Roman" panose="02020603050405020304" pitchFamily="18" charset="0"/>
              </a:rPr>
              <a:t>39 </a:t>
            </a:r>
            <a:r>
              <a:rPr lang="ru-RU" sz="2900" b="1" dirty="0">
                <a:solidFill>
                  <a:srgbClr val="C00000"/>
                </a:solidFill>
                <a:latin typeface="Open sans"/>
                <a:cs typeface="Times New Roman" panose="02020603050405020304" pitchFamily="18" charset="0"/>
              </a:rPr>
              <a:t>баллов,</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география – </a:t>
            </a:r>
            <a:r>
              <a:rPr lang="ru-RU" sz="2900" b="1" dirty="0" smtClean="0">
                <a:solidFill>
                  <a:srgbClr val="C00000"/>
                </a:solidFill>
                <a:latin typeface="Open sans"/>
                <a:cs typeface="Times New Roman" panose="02020603050405020304" pitchFamily="18" charset="0"/>
              </a:rPr>
              <a:t>40 </a:t>
            </a:r>
            <a:r>
              <a:rPr lang="ru-RU" sz="2900" b="1" dirty="0">
                <a:solidFill>
                  <a:srgbClr val="C00000"/>
                </a:solidFill>
                <a:latin typeface="Open sans"/>
                <a:cs typeface="Times New Roman" panose="02020603050405020304" pitchFamily="18" charset="0"/>
              </a:rPr>
              <a:t>баллов</a:t>
            </a:r>
            <a:r>
              <a:rPr lang="ru-RU" sz="2900" b="1" dirty="0" smtClean="0">
                <a:solidFill>
                  <a:srgbClr val="C00000"/>
                </a:solidFill>
                <a:latin typeface="Open sans"/>
                <a:cs typeface="Times New Roman" panose="02020603050405020304" pitchFamily="18" charset="0"/>
              </a:rPr>
              <a:t>,</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и</a:t>
            </a:r>
            <a:r>
              <a:rPr lang="ru-RU" sz="2900" b="1" dirty="0" smtClean="0">
                <a:solidFill>
                  <a:srgbClr val="002060"/>
                </a:solidFill>
                <a:latin typeface="Open sans"/>
                <a:cs typeface="Times New Roman" panose="02020603050405020304" pitchFamily="18" charset="0"/>
              </a:rPr>
              <a:t>стория</a:t>
            </a:r>
            <a:r>
              <a:rPr lang="ru-RU" sz="2900" b="1" dirty="0" smtClean="0">
                <a:solidFill>
                  <a:srgbClr val="C00000"/>
                </a:solidFill>
                <a:latin typeface="Open sans"/>
                <a:cs typeface="Times New Roman" panose="02020603050405020304" pitchFamily="18" charset="0"/>
              </a:rPr>
              <a:t> – 35 баллов</a:t>
            </a:r>
            <a:endParaRPr lang="ru-RU" sz="2900" b="1" dirty="0">
              <a:solidFill>
                <a:srgbClr val="C00000"/>
              </a:solidFill>
              <a:latin typeface="Open sans"/>
              <a:cs typeface="Times New Roman" panose="02020603050405020304" pitchFamily="18" charset="0"/>
            </a:endParaRPr>
          </a:p>
          <a:p>
            <a:pPr marL="342900" lvl="0" indent="-342900">
              <a:buClr>
                <a:srgbClr val="D16349"/>
              </a:buClr>
              <a:buSzPct val="70000"/>
              <a:buNone/>
              <a:defRPr/>
            </a:pPr>
            <a:r>
              <a:rPr lang="ru-RU" sz="2900" b="1" dirty="0" smtClean="0">
                <a:solidFill>
                  <a:srgbClr val="002060"/>
                </a:solidFill>
                <a:latin typeface="Open sans"/>
                <a:cs typeface="Times New Roman" panose="02020603050405020304" pitchFamily="18" charset="0"/>
              </a:rPr>
              <a:t>литература– </a:t>
            </a:r>
            <a:r>
              <a:rPr lang="ru-RU" sz="2900" b="1" dirty="0" smtClean="0">
                <a:solidFill>
                  <a:srgbClr val="C00000"/>
                </a:solidFill>
                <a:latin typeface="Open sans"/>
                <a:cs typeface="Times New Roman" panose="02020603050405020304" pitchFamily="18" charset="0"/>
              </a:rPr>
              <a:t>40 </a:t>
            </a:r>
            <a:r>
              <a:rPr lang="ru-RU" sz="2900" b="1" dirty="0">
                <a:solidFill>
                  <a:srgbClr val="C00000"/>
                </a:solidFill>
                <a:latin typeface="Open sans"/>
                <a:cs typeface="Times New Roman" panose="02020603050405020304" pitchFamily="18" charset="0"/>
              </a:rPr>
              <a:t>балла,</a:t>
            </a:r>
          </a:p>
          <a:p>
            <a:pPr marL="342900" lvl="0" indent="-342900">
              <a:buClr>
                <a:srgbClr val="D16349"/>
              </a:buClr>
              <a:buSzPct val="70000"/>
              <a:buNone/>
              <a:defRPr/>
            </a:pPr>
            <a:r>
              <a:rPr lang="ru-RU" sz="2900" b="1" dirty="0">
                <a:solidFill>
                  <a:srgbClr val="002060"/>
                </a:solidFill>
                <a:latin typeface="Open sans"/>
                <a:cs typeface="Times New Roman" panose="02020603050405020304" pitchFamily="18" charset="0"/>
              </a:rPr>
              <a:t>иностранные языки – </a:t>
            </a:r>
            <a:r>
              <a:rPr lang="ru-RU" sz="2900" b="1" dirty="0" smtClean="0">
                <a:solidFill>
                  <a:srgbClr val="C00000"/>
                </a:solidFill>
                <a:latin typeface="Open sans"/>
                <a:cs typeface="Times New Roman" panose="02020603050405020304" pitchFamily="18" charset="0"/>
              </a:rPr>
              <a:t>30 </a:t>
            </a:r>
            <a:r>
              <a:rPr lang="ru-RU" sz="2900" b="1" dirty="0">
                <a:solidFill>
                  <a:srgbClr val="C00000"/>
                </a:solidFill>
                <a:latin typeface="Open sans"/>
                <a:cs typeface="Times New Roman" panose="02020603050405020304" pitchFamily="18" charset="0"/>
              </a:rPr>
              <a:t>балла.</a:t>
            </a:r>
          </a:p>
          <a:p>
            <a:pPr marL="0" indent="0">
              <a:buNone/>
            </a:pPr>
            <a:endParaRPr lang="ru-RU" dirty="0"/>
          </a:p>
        </p:txBody>
      </p:sp>
      <p:sp>
        <p:nvSpPr>
          <p:cNvPr id="3" name="Заголовок 2"/>
          <p:cNvSpPr>
            <a:spLocks noGrp="1"/>
          </p:cNvSpPr>
          <p:nvPr>
            <p:ph type="title"/>
          </p:nvPr>
        </p:nvSpPr>
        <p:spPr>
          <a:xfrm>
            <a:off x="457200" y="338328"/>
            <a:ext cx="8229600" cy="858424"/>
          </a:xfrm>
        </p:spPr>
        <p:txBody>
          <a:bodyPr>
            <a:normAutofit/>
          </a:bodyPr>
          <a:lstStyle/>
          <a:p>
            <a:r>
              <a:rPr lang="ru-RU" sz="2400" b="1" dirty="0" smtClean="0">
                <a:solidFill>
                  <a:srgbClr val="C00000"/>
                </a:solidFill>
                <a:latin typeface="Open sans"/>
              </a:rPr>
              <a:t>Государственная итоговая аттестация</a:t>
            </a:r>
            <a:endParaRPr lang="ru-RU" sz="2400" b="1" dirty="0">
              <a:solidFill>
                <a:srgbClr val="C00000"/>
              </a:solidFill>
              <a:latin typeface="Open sans"/>
            </a:endParaRPr>
          </a:p>
        </p:txBody>
      </p:sp>
      <p:sp>
        <p:nvSpPr>
          <p:cNvPr id="4" name="Прямоугольник 3"/>
          <p:cNvSpPr/>
          <p:nvPr/>
        </p:nvSpPr>
        <p:spPr>
          <a:xfrm>
            <a:off x="827584" y="1124744"/>
            <a:ext cx="7200800" cy="1815882"/>
          </a:xfrm>
          <a:prstGeom prst="rect">
            <a:avLst/>
          </a:prstGeom>
        </p:spPr>
        <p:txBody>
          <a:bodyPr wrap="square">
            <a:spAutoFit/>
          </a:bodyPr>
          <a:lstStyle/>
          <a:p>
            <a:pPr algn="ctr" fontAlgn="base"/>
            <a:r>
              <a:rPr lang="ru-RU" sz="1400" b="1" dirty="0">
                <a:solidFill>
                  <a:srgbClr val="C00000"/>
                </a:solidFill>
              </a:rPr>
              <a:t>МИНИМАЛЬНОЕ КОЛИЧЕСТВО</a:t>
            </a:r>
            <a:br>
              <a:rPr lang="ru-RU" sz="1400" b="1" dirty="0">
                <a:solidFill>
                  <a:srgbClr val="C00000"/>
                </a:solidFill>
              </a:rPr>
            </a:br>
            <a:r>
              <a:rPr lang="ru-RU" sz="1400" b="1" dirty="0">
                <a:solidFill>
                  <a:srgbClr val="C00000"/>
                </a:solidFill>
              </a:rPr>
              <a:t>БАЛЛОВ ЕДИНОГО ГОСУДАРСТВЕННОГО ЭКЗАМЕНА</a:t>
            </a:r>
            <a:br>
              <a:rPr lang="ru-RU" sz="1400" b="1" dirty="0">
                <a:solidFill>
                  <a:srgbClr val="C00000"/>
                </a:solidFill>
              </a:rPr>
            </a:br>
            <a:r>
              <a:rPr lang="ru-RU" sz="1400" b="1" dirty="0">
                <a:solidFill>
                  <a:srgbClr val="C00000"/>
                </a:solidFill>
              </a:rPr>
              <a:t>ПО ОБЩЕОБРАЗОВАТЕЛЬНЫМ ПРЕДМЕТАМ, СООТВЕТСТВУЮЩИМ</a:t>
            </a:r>
            <a:br>
              <a:rPr lang="ru-RU" sz="1400" b="1" dirty="0">
                <a:solidFill>
                  <a:srgbClr val="C00000"/>
                </a:solidFill>
              </a:rPr>
            </a:br>
            <a:r>
              <a:rPr lang="ru-RU" sz="1400" b="1" dirty="0">
                <a:solidFill>
                  <a:srgbClr val="C00000"/>
                </a:solidFill>
              </a:rPr>
              <a:t>СПЕЦИАЛЬНОСТИ ИЛИ НАПРАВЛЕНИЮ ПОДГОТОВКИ, ПО КОТОРЫМ</a:t>
            </a:r>
            <a:br>
              <a:rPr lang="ru-RU" sz="1400" b="1" dirty="0">
                <a:solidFill>
                  <a:srgbClr val="C00000"/>
                </a:solidFill>
              </a:rPr>
            </a:br>
            <a:r>
              <a:rPr lang="ru-RU" sz="1400" b="1" dirty="0">
                <a:solidFill>
                  <a:srgbClr val="C00000"/>
                </a:solidFill>
              </a:rPr>
              <a:t>ПРОВОДИТСЯ ПРИЕМ НА ОБУЧЕНИЕ В ОБРАЗОВАТЕЛЬНЫХ</a:t>
            </a:r>
            <a:br>
              <a:rPr lang="ru-RU" sz="1400" b="1" dirty="0">
                <a:solidFill>
                  <a:srgbClr val="C00000"/>
                </a:solidFill>
              </a:rPr>
            </a:br>
            <a:r>
              <a:rPr lang="ru-RU" sz="1400" b="1" dirty="0">
                <a:solidFill>
                  <a:srgbClr val="C00000"/>
                </a:solidFill>
              </a:rPr>
              <a:t>ОРГАНИЗАЦИЯХ, НАХОДЯЩИХСЯ В ВЕДЕНИИ МИНИСТЕРСТВА</a:t>
            </a:r>
            <a:br>
              <a:rPr lang="ru-RU" sz="1400" b="1" dirty="0">
                <a:solidFill>
                  <a:srgbClr val="C00000"/>
                </a:solidFill>
              </a:rPr>
            </a:br>
            <a:r>
              <a:rPr lang="ru-RU" sz="1400" b="1" dirty="0">
                <a:solidFill>
                  <a:srgbClr val="C00000"/>
                </a:solidFill>
              </a:rPr>
              <a:t>НАУКИ И ВЫСШЕГО ОБРАЗОВАНИЯ РОССИЙСКОЙ ФЕДЕРАЦИИ,</a:t>
            </a:r>
            <a:br>
              <a:rPr lang="ru-RU" sz="1400" b="1" dirty="0">
                <a:solidFill>
                  <a:srgbClr val="C00000"/>
                </a:solidFill>
              </a:rPr>
            </a:br>
            <a:r>
              <a:rPr lang="ru-RU" sz="1400" b="1" dirty="0">
                <a:solidFill>
                  <a:srgbClr val="C00000"/>
                </a:solidFill>
              </a:rPr>
              <a:t>НА 2021/22 УЧЕБНЫЙ ГОД</a:t>
            </a:r>
            <a:endParaRPr lang="ru-RU" sz="1400" dirty="0">
              <a:solidFill>
                <a:srgbClr val="C00000"/>
              </a:solidFill>
            </a:endParaRPr>
          </a:p>
        </p:txBody>
      </p:sp>
    </p:spTree>
    <p:extLst>
      <p:ext uri="{BB962C8B-B14F-4D97-AF65-F5344CB8AC3E}">
        <p14:creationId xmlns:p14="http://schemas.microsoft.com/office/powerpoint/2010/main" val="3515153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p:spPr>
        <p:txBody>
          <a:bodyPr>
            <a:normAutofit/>
          </a:bodyPr>
          <a:lstStyle/>
          <a:p>
            <a:pPr marL="0" lvl="0" indent="0" algn="ctr" fontAlgn="base">
              <a:spcAft>
                <a:spcPct val="0"/>
              </a:spcAft>
              <a:buClr>
                <a:srgbClr val="D16349"/>
              </a:buClr>
              <a:buSzPct val="70000"/>
              <a:buNone/>
            </a:pPr>
            <a:r>
              <a:rPr lang="ru-RU" altLang="ru-RU" b="1" dirty="0">
                <a:solidFill>
                  <a:srgbClr val="002060"/>
                </a:solidFill>
                <a:latin typeface="Open sans"/>
                <a:cs typeface="Times New Roman" pitchFamily="18" charset="0"/>
              </a:rPr>
              <a:t>Вузы имею право устанавливать свои минимальные баллы ( с которыми будут принимать абитуриентов) </a:t>
            </a:r>
          </a:p>
          <a:p>
            <a:pPr marL="0" lvl="0" indent="0" algn="ctr" fontAlgn="base">
              <a:spcAft>
                <a:spcPct val="0"/>
              </a:spcAft>
              <a:buClr>
                <a:srgbClr val="D16349"/>
              </a:buClr>
              <a:buSzPct val="70000"/>
              <a:buNone/>
            </a:pPr>
            <a:r>
              <a:rPr lang="ru-RU" altLang="ru-RU" b="1" dirty="0">
                <a:solidFill>
                  <a:srgbClr val="C00000"/>
                </a:solidFill>
                <a:latin typeface="Open sans"/>
                <a:cs typeface="Times New Roman" pitchFamily="18" charset="0"/>
              </a:rPr>
              <a:t>выше этого уровня!</a:t>
            </a:r>
          </a:p>
          <a:p>
            <a:pPr marL="0" indent="0">
              <a:buNone/>
            </a:pPr>
            <a:r>
              <a:rPr lang="ru-RU" altLang="ru-RU" b="1" dirty="0">
                <a:solidFill>
                  <a:srgbClr val="002060"/>
                </a:solidFill>
                <a:latin typeface="Open sans"/>
                <a:cs typeface="Times New Roman" pitchFamily="18" charset="0"/>
              </a:rPr>
              <a:t>Перечень вступительных испытаний в вузах для всех специальностей (направлений подготовки) определяется приказом </a:t>
            </a:r>
            <a:r>
              <a:rPr lang="ru-RU" altLang="ru-RU" b="1" dirty="0" err="1">
                <a:solidFill>
                  <a:srgbClr val="002060"/>
                </a:solidFill>
                <a:latin typeface="Open sans"/>
                <a:cs typeface="Times New Roman" pitchFamily="18" charset="0"/>
              </a:rPr>
              <a:t>Минобрнауки</a:t>
            </a:r>
            <a:r>
              <a:rPr lang="ru-RU" altLang="ru-RU" b="1" dirty="0">
                <a:solidFill>
                  <a:srgbClr val="002060"/>
                </a:solidFill>
                <a:latin typeface="Open sans"/>
                <a:cs typeface="Times New Roman" pitchFamily="18" charset="0"/>
              </a:rPr>
              <a:t> России. Каждый вуз выбирает из этого перечня те или иные предметы, которые должны представить в своих правилах приёма и объявить </a:t>
            </a:r>
            <a:r>
              <a:rPr lang="ru-RU" altLang="ru-RU" b="1" dirty="0">
                <a:solidFill>
                  <a:srgbClr val="C00000"/>
                </a:solidFill>
                <a:latin typeface="Open sans"/>
                <a:cs typeface="Times New Roman" pitchFamily="18" charset="0"/>
              </a:rPr>
              <a:t>до 1 октября </a:t>
            </a:r>
            <a:r>
              <a:rPr lang="ru-RU" altLang="ru-RU" b="1" dirty="0" smtClean="0">
                <a:solidFill>
                  <a:srgbClr val="C00000"/>
                </a:solidFill>
                <a:latin typeface="Open sans"/>
                <a:cs typeface="Times New Roman" pitchFamily="18" charset="0"/>
              </a:rPr>
              <a:t>2020 </a:t>
            </a:r>
            <a:r>
              <a:rPr lang="ru-RU" altLang="ru-RU" b="1" dirty="0">
                <a:solidFill>
                  <a:srgbClr val="C00000"/>
                </a:solidFill>
                <a:latin typeface="Open sans"/>
                <a:cs typeface="Times New Roman" pitchFamily="18" charset="0"/>
              </a:rPr>
              <a:t>года.</a:t>
            </a:r>
            <a:endParaRPr lang="ru-RU" dirty="0">
              <a:latin typeface="Open sans"/>
            </a:endParaRPr>
          </a:p>
        </p:txBody>
      </p:sp>
      <p:sp>
        <p:nvSpPr>
          <p:cNvPr id="3" name="Заголовок 2"/>
          <p:cNvSpPr>
            <a:spLocks noGrp="1"/>
          </p:cNvSpPr>
          <p:nvPr>
            <p:ph type="title"/>
          </p:nvPr>
        </p:nvSpPr>
        <p:spPr/>
        <p:txBody>
          <a:bodyPr>
            <a:normAutofit/>
          </a:bodyPr>
          <a:lstStyle/>
          <a:p>
            <a:r>
              <a:rPr lang="ru-RU" sz="2400" b="1" dirty="0" smtClean="0">
                <a:solidFill>
                  <a:srgbClr val="C00000"/>
                </a:solidFill>
                <a:latin typeface="Open sans"/>
              </a:rPr>
              <a:t>Государственная итоговая аттестация</a:t>
            </a:r>
            <a:endParaRPr lang="ru-RU" sz="2400" b="1" dirty="0">
              <a:solidFill>
                <a:srgbClr val="C00000"/>
              </a:solidFill>
              <a:latin typeface="Open sans"/>
            </a:endParaRPr>
          </a:p>
        </p:txBody>
      </p:sp>
    </p:spTree>
    <p:extLst>
      <p:ext uri="{BB962C8B-B14F-4D97-AF65-F5344CB8AC3E}">
        <p14:creationId xmlns:p14="http://schemas.microsoft.com/office/powerpoint/2010/main" val="633165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732381" cy="4929411"/>
          </a:xfrm>
        </p:spPr>
        <p:txBody>
          <a:bodyPr>
            <a:normAutofit fontScale="92500" lnSpcReduction="10000"/>
          </a:bodyPr>
          <a:lstStyle/>
          <a:p>
            <a:pPr lvl="0" eaLnBrk="0" fontAlgn="base" hangingPunct="0">
              <a:spcAft>
                <a:spcPct val="0"/>
              </a:spcAft>
              <a:buClr>
                <a:srgbClr val="D16349"/>
              </a:buClr>
              <a:buSzPct val="70000"/>
              <a:buFont typeface="Wingdings" panose="05000000000000000000" pitchFamily="2" charset="2"/>
              <a:buChar char="v"/>
            </a:pPr>
            <a:r>
              <a:rPr lang="ru-RU" altLang="ru-RU" sz="2000" dirty="0">
                <a:solidFill>
                  <a:srgbClr val="002060"/>
                </a:solidFill>
                <a:latin typeface="Open sans"/>
              </a:rPr>
              <a:t>В случае если участник ГИА получил на ГИА по одному из обязательных учебных предметов неудовлетворительный результат, он допускается повторно к ГИА по данному учебному предмету в текущем году в формах, устанавливаемых настоящим Порядком, в резервные сроки.</a:t>
            </a:r>
          </a:p>
          <a:p>
            <a:pPr lvl="0" eaLnBrk="0" fontAlgn="base" hangingPunct="0">
              <a:spcAft>
                <a:spcPct val="0"/>
              </a:spcAft>
              <a:buClr>
                <a:srgbClr val="D16349"/>
              </a:buClr>
              <a:buSzPct val="70000"/>
              <a:buFont typeface="Wingdings" panose="05000000000000000000" pitchFamily="2" charset="2"/>
              <a:buChar char="v"/>
            </a:pPr>
            <a:endParaRPr lang="ru-RU" altLang="ru-RU" sz="2000" dirty="0">
              <a:solidFill>
                <a:srgbClr val="002060"/>
              </a:solidFill>
              <a:latin typeface="Open sans"/>
            </a:endParaRPr>
          </a:p>
          <a:p>
            <a:pPr lvl="0" eaLnBrk="0" fontAlgn="base" hangingPunct="0">
              <a:spcAft>
                <a:spcPct val="0"/>
              </a:spcAft>
              <a:buClr>
                <a:srgbClr val="D16349"/>
              </a:buClr>
              <a:buSzPct val="70000"/>
              <a:buFont typeface="Wingdings" panose="05000000000000000000" pitchFamily="2" charset="2"/>
              <a:buChar char="v"/>
            </a:pPr>
            <a:r>
              <a:rPr lang="ru-RU" altLang="ru-RU" sz="2000" dirty="0">
                <a:solidFill>
                  <a:srgbClr val="002060"/>
                </a:solidFill>
                <a:latin typeface="Open sans"/>
              </a:rPr>
              <a:t>Участникам ГИА, не прошедшим ГИА по обязательным учебным предметам или получившим на ГИА неудовлетворительные результаты более чем по одному обязательному учебному предмету, либо получившим повторно неудовлетворительный результат по одному из этих предметов на ГИА в резервные сроки, предоставляется право пройти ГИА по русскому языку и (или) математике базового уровня в сроки и в формах, устанавливаемых настоящим Порядком, но не ранее 1 сентября текущего года. Для прохождения повторной ГИА участники ГИА восстанавливаются в образовательной организации на срок, необходимый для прохождения ГИА.</a:t>
            </a:r>
          </a:p>
          <a:p>
            <a:endParaRPr lang="ru-RU" dirty="0"/>
          </a:p>
        </p:txBody>
      </p:sp>
      <p:sp>
        <p:nvSpPr>
          <p:cNvPr id="3" name="Заголовок 2"/>
          <p:cNvSpPr>
            <a:spLocks noGrp="1"/>
          </p:cNvSpPr>
          <p:nvPr>
            <p:ph type="title"/>
          </p:nvPr>
        </p:nvSpPr>
        <p:spPr>
          <a:xfrm>
            <a:off x="457200" y="338328"/>
            <a:ext cx="8229600" cy="786416"/>
          </a:xfrm>
        </p:spPr>
        <p:txBody>
          <a:bodyPr>
            <a:normAutofit/>
          </a:bodyPr>
          <a:lstStyle/>
          <a:p>
            <a:r>
              <a:rPr lang="ru-RU" sz="2400" b="1" cap="all" dirty="0">
                <a:solidFill>
                  <a:srgbClr val="C00000"/>
                </a:solidFill>
                <a:latin typeface="Open sans"/>
              </a:rPr>
              <a:t>Оценка результатов ГИА</a:t>
            </a:r>
            <a:endParaRPr lang="ru-RU" sz="2400" dirty="0">
              <a:solidFill>
                <a:srgbClr val="C00000"/>
              </a:solidFill>
              <a:latin typeface="Open sans"/>
            </a:endParaRPr>
          </a:p>
        </p:txBody>
      </p:sp>
    </p:spTree>
    <p:extLst>
      <p:ext uri="{BB962C8B-B14F-4D97-AF65-F5344CB8AC3E}">
        <p14:creationId xmlns:p14="http://schemas.microsoft.com/office/powerpoint/2010/main" val="2975092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732381" cy="4929411"/>
          </a:xfrm>
        </p:spPr>
        <p:txBody>
          <a:bodyPr>
            <a:noAutofit/>
          </a:bodyPr>
          <a:lstStyle/>
          <a:p>
            <a:pPr lvl="0" eaLnBrk="0" fontAlgn="base" hangingPunct="0">
              <a:spcAft>
                <a:spcPct val="0"/>
              </a:spcAft>
              <a:buClr>
                <a:srgbClr val="D16349"/>
              </a:buClr>
              <a:buSzPct val="70000"/>
              <a:buFont typeface="Wingdings" panose="05000000000000000000" pitchFamily="2" charset="2"/>
              <a:buChar char="v"/>
            </a:pPr>
            <a:r>
              <a:rPr lang="ru-RU" altLang="ru-RU" sz="2000" b="1" dirty="0">
                <a:solidFill>
                  <a:srgbClr val="002060"/>
                </a:solidFill>
                <a:latin typeface="Open sans"/>
              </a:rPr>
              <a:t>Участникам ГИА, чьи результаты ЕГЭ по учебным предметам по выбору в текущем году были аннулированы по решению председателя ГЭК  в случае выявления фактов нарушения настоящего Порядка, предоставляется право участия в ЕГЭ по учебным предметам по выбору, по которым было принято решение об аннулировании результатов, не ранее чем через два года с года аннулирования результатов ЕГЭ, в сроки и формах, устанавливаемых настоящим Порядком.</a:t>
            </a:r>
          </a:p>
          <a:p>
            <a:pPr lvl="0" eaLnBrk="0" fontAlgn="base" hangingPunct="0">
              <a:spcAft>
                <a:spcPct val="0"/>
              </a:spcAft>
              <a:buClr>
                <a:srgbClr val="D16349"/>
              </a:buClr>
              <a:buSzPct val="70000"/>
              <a:buFont typeface="Wingdings" panose="05000000000000000000" pitchFamily="2" charset="2"/>
              <a:buChar char="v"/>
            </a:pPr>
            <a:r>
              <a:rPr lang="ru-RU" altLang="ru-RU" sz="2000" b="1" dirty="0">
                <a:solidFill>
                  <a:srgbClr val="002060"/>
                </a:solidFill>
                <a:latin typeface="Open sans"/>
              </a:rPr>
              <a:t>Участникам ГИА, получившим в текущем году неудовлетворительные результаты ЕГЭ по учебным предметам по выбору, предоставляется право пройти экзамены по соответствующим учебным предметам в следующем году в сроки и формах, устанавливаемых настоящим Порядком.</a:t>
            </a:r>
          </a:p>
          <a:p>
            <a:pPr marL="342900" lvl="0" indent="-342900" eaLnBrk="0" fontAlgn="base" hangingPunct="0">
              <a:spcAft>
                <a:spcPct val="0"/>
              </a:spcAft>
              <a:buClr>
                <a:srgbClr val="D16349"/>
              </a:buClr>
              <a:buSzPct val="70000"/>
              <a:buFont typeface="Wingdings 2" pitchFamily="18" charset="2"/>
              <a:buChar char=""/>
            </a:pPr>
            <a:endParaRPr lang="ru-RU" altLang="ru-RU" sz="2000" dirty="0">
              <a:solidFill>
                <a:srgbClr val="646B86"/>
              </a:solidFill>
              <a:latin typeface="Franklin Gothic Book"/>
            </a:endParaRPr>
          </a:p>
          <a:p>
            <a:endParaRPr lang="ru-RU" sz="2000" dirty="0"/>
          </a:p>
        </p:txBody>
      </p:sp>
      <p:sp>
        <p:nvSpPr>
          <p:cNvPr id="3" name="Заголовок 2"/>
          <p:cNvSpPr>
            <a:spLocks noGrp="1"/>
          </p:cNvSpPr>
          <p:nvPr>
            <p:ph type="title"/>
          </p:nvPr>
        </p:nvSpPr>
        <p:spPr>
          <a:xfrm>
            <a:off x="457200" y="338328"/>
            <a:ext cx="8229600" cy="786416"/>
          </a:xfrm>
        </p:spPr>
        <p:txBody>
          <a:bodyPr>
            <a:normAutofit/>
          </a:bodyPr>
          <a:lstStyle/>
          <a:p>
            <a:r>
              <a:rPr lang="ru-RU" sz="2400" b="1" cap="all" dirty="0">
                <a:solidFill>
                  <a:srgbClr val="C00000"/>
                </a:solidFill>
                <a:latin typeface="Open sans"/>
              </a:rPr>
              <a:t>Оценка результатов ГИА</a:t>
            </a:r>
            <a:endParaRPr lang="ru-RU" sz="2400" dirty="0">
              <a:solidFill>
                <a:srgbClr val="C00000"/>
              </a:solidFill>
              <a:latin typeface="Open sans"/>
            </a:endParaRPr>
          </a:p>
        </p:txBody>
      </p:sp>
    </p:spTree>
    <p:extLst>
      <p:ext uri="{BB962C8B-B14F-4D97-AF65-F5344CB8AC3E}">
        <p14:creationId xmlns:p14="http://schemas.microsoft.com/office/powerpoint/2010/main" val="670922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16832"/>
            <a:ext cx="7408333" cy="4209331"/>
          </a:xfrm>
        </p:spPr>
        <p:txBody>
          <a:bodyPr>
            <a:normAutofit fontScale="92500" lnSpcReduction="20000"/>
          </a:bodyPr>
          <a:lstStyle/>
          <a:p>
            <a:pPr lvl="0" eaLnBrk="0" fontAlgn="base" hangingPunct="0">
              <a:spcAft>
                <a:spcPct val="0"/>
              </a:spcAft>
              <a:buClr>
                <a:srgbClr val="D16349"/>
              </a:buClr>
              <a:buSzPct val="70000"/>
              <a:buFont typeface="Wingdings" panose="05000000000000000000" pitchFamily="2" charset="2"/>
              <a:buChar char="v"/>
            </a:pPr>
            <a:r>
              <a:rPr lang="ru-RU" altLang="ru-RU" sz="2200" b="1" dirty="0">
                <a:solidFill>
                  <a:srgbClr val="002060"/>
                </a:solidFill>
                <a:latin typeface="Open sans"/>
              </a:rPr>
              <a:t>Участникам ГИА, чьи результаты ЕГЭ по учебным предметам по выбору в текущем году были аннулированы по решению председателя ГЭК  в случае выявления фактов нарушения настоящего Порядка, предоставляется право участия в ЕГЭ по учебным предметам по выбору, по которым было принято решение об аннулировании результатов, не ранее чем через два года с года аннулирования результатов ЕГЭ, в сроки и формах, устанавливаемых настоящим Порядком.</a:t>
            </a:r>
          </a:p>
          <a:p>
            <a:pPr lvl="0" eaLnBrk="0" fontAlgn="base" hangingPunct="0">
              <a:spcAft>
                <a:spcPct val="0"/>
              </a:spcAft>
              <a:buClr>
                <a:srgbClr val="D16349"/>
              </a:buClr>
              <a:buSzPct val="70000"/>
              <a:buFont typeface="Wingdings" panose="05000000000000000000" pitchFamily="2" charset="2"/>
              <a:buChar char="v"/>
            </a:pPr>
            <a:r>
              <a:rPr lang="ru-RU" altLang="ru-RU" sz="2200" b="1" dirty="0">
                <a:solidFill>
                  <a:srgbClr val="002060"/>
                </a:solidFill>
                <a:latin typeface="Open sans"/>
              </a:rPr>
              <a:t>Участникам ГИА, получившим в текущем году неудовлетворительные результаты ЕГЭ по учебным предметам по выбору, предоставляется право пройти экзамены по соответствующим учебным предметам в следующем году в сроки и формах, устанавливаемых настоящим Порядком.</a:t>
            </a:r>
          </a:p>
          <a:p>
            <a:pPr marL="342900" lvl="0" indent="-342900" eaLnBrk="0" fontAlgn="base" hangingPunct="0">
              <a:spcAft>
                <a:spcPct val="0"/>
              </a:spcAft>
              <a:buClr>
                <a:srgbClr val="D16349"/>
              </a:buClr>
              <a:buSzPct val="70000"/>
              <a:buFont typeface="Wingdings 2" pitchFamily="18" charset="2"/>
              <a:buChar char=""/>
            </a:pPr>
            <a:endParaRPr lang="ru-RU" altLang="ru-RU" sz="1600" dirty="0">
              <a:solidFill>
                <a:srgbClr val="646B86"/>
              </a:solidFill>
              <a:latin typeface="Franklin Gothic Book"/>
            </a:endParaRPr>
          </a:p>
          <a:p>
            <a:pPr marL="0" indent="0">
              <a:buNone/>
            </a:pPr>
            <a:endParaRPr lang="ru-RU" dirty="0"/>
          </a:p>
        </p:txBody>
      </p:sp>
      <p:sp>
        <p:nvSpPr>
          <p:cNvPr id="3" name="Заголовок 2"/>
          <p:cNvSpPr>
            <a:spLocks noGrp="1"/>
          </p:cNvSpPr>
          <p:nvPr>
            <p:ph type="title"/>
          </p:nvPr>
        </p:nvSpPr>
        <p:spPr>
          <a:xfrm>
            <a:off x="395536" y="332656"/>
            <a:ext cx="8229600" cy="1252728"/>
          </a:xfrm>
        </p:spPr>
        <p:txBody>
          <a:bodyPr>
            <a:normAutofit/>
          </a:bodyPr>
          <a:lstStyle/>
          <a:p>
            <a:r>
              <a:rPr lang="ru-RU" sz="2400" b="1" dirty="0" smtClean="0">
                <a:solidFill>
                  <a:srgbClr val="C00000"/>
                </a:solidFill>
                <a:latin typeface="Open sans"/>
              </a:rPr>
              <a:t>Олимпиады</a:t>
            </a:r>
            <a:endParaRPr lang="ru-RU" sz="2400" b="1" dirty="0">
              <a:solidFill>
                <a:srgbClr val="C00000"/>
              </a:solidFill>
              <a:latin typeface="Open sans"/>
            </a:endParaRPr>
          </a:p>
        </p:txBody>
      </p:sp>
    </p:spTree>
    <p:extLst>
      <p:ext uri="{BB962C8B-B14F-4D97-AF65-F5344CB8AC3E}">
        <p14:creationId xmlns:p14="http://schemas.microsoft.com/office/powerpoint/2010/main" val="1409848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pPr marL="0" indent="0" algn="ctr">
              <a:buNone/>
            </a:pPr>
            <a:r>
              <a:rPr lang="ru-RU" dirty="0"/>
              <a:t>Федеральная служба по надзору в сфере образования и науки информирует о проведении совместно с ФГБНУ «Федеральный институт педагогических измерений» </a:t>
            </a:r>
            <a:r>
              <a:rPr lang="ru-RU" b="1" u="sng" dirty="0" err="1"/>
              <a:t>видеоконсультаций</a:t>
            </a:r>
            <a:r>
              <a:rPr lang="ru-RU" b="1" u="sng" dirty="0"/>
              <a:t>, посвященных изменениям в контрольных измерительных материалах единого государственного экзамена 2021 года.</a:t>
            </a:r>
          </a:p>
          <a:p>
            <a:pPr marL="0" indent="0" algn="ctr">
              <a:buNone/>
            </a:pPr>
            <a:r>
              <a:rPr lang="ru-RU" dirty="0" err="1"/>
              <a:t>Видеоконсультации</a:t>
            </a:r>
            <a:r>
              <a:rPr lang="ru-RU" dirty="0"/>
              <a:t> пройдут в прямом эфире в официальном сообществе </a:t>
            </a:r>
            <a:r>
              <a:rPr lang="ru-RU" dirty="0" err="1"/>
              <a:t>Рособрнадзора</a:t>
            </a:r>
            <a:r>
              <a:rPr lang="ru-RU" dirty="0"/>
              <a:t> в социальной сети «</a:t>
            </a:r>
            <a:r>
              <a:rPr lang="ru-RU" dirty="0" err="1"/>
              <a:t>Вконтакте</a:t>
            </a:r>
            <a:r>
              <a:rPr lang="ru-RU" dirty="0"/>
              <a:t>» и канале </a:t>
            </a:r>
            <a:r>
              <a:rPr lang="ru-RU" dirty="0" err="1"/>
              <a:t>Рособрнадзора</a:t>
            </a:r>
            <a:r>
              <a:rPr lang="ru-RU" dirty="0"/>
              <a:t> на </a:t>
            </a:r>
            <a:r>
              <a:rPr lang="en-US" dirty="0" err="1"/>
              <a:t>Youtube</a:t>
            </a:r>
            <a:r>
              <a:rPr lang="en-US" dirty="0"/>
              <a:t> </a:t>
            </a:r>
            <a:r>
              <a:rPr lang="ru-RU" dirty="0"/>
              <a:t>по следующим ссылкам:</a:t>
            </a:r>
          </a:p>
          <a:p>
            <a:pPr algn="ctr"/>
            <a:r>
              <a:rPr lang="ru-RU" b="1" dirty="0"/>
              <a:t>ВК; </a:t>
            </a:r>
            <a:r>
              <a:rPr lang="en-US" b="1" dirty="0">
                <a:hlinkClick r:id="rId2"/>
              </a:rPr>
              <a:t>https</a:t>
            </a:r>
            <a:r>
              <a:rPr lang="ru-RU" b="1" dirty="0">
                <a:hlinkClick r:id="rId2"/>
              </a:rPr>
              <a:t>://</a:t>
            </a:r>
            <a:r>
              <a:rPr lang="en-US" b="1" dirty="0" err="1">
                <a:hlinkClick r:id="rId2"/>
              </a:rPr>
              <a:t>vk</a:t>
            </a:r>
            <a:r>
              <a:rPr lang="ru-RU" b="1" dirty="0">
                <a:hlinkClick r:id="rId2"/>
              </a:rPr>
              <a:t>.</a:t>
            </a:r>
            <a:r>
              <a:rPr lang="en-US" b="1" dirty="0">
                <a:hlinkClick r:id="rId2"/>
              </a:rPr>
              <a:t>com</a:t>
            </a:r>
            <a:r>
              <a:rPr lang="ru-RU" b="1" dirty="0">
                <a:hlinkClick r:id="rId2"/>
              </a:rPr>
              <a:t>/</a:t>
            </a:r>
            <a:r>
              <a:rPr lang="en-US" b="1" dirty="0" err="1">
                <a:hlinkClick r:id="rId2"/>
              </a:rPr>
              <a:t>rosobmadzor</a:t>
            </a:r>
            <a:r>
              <a:rPr lang="ru-RU" b="1" dirty="0"/>
              <a:t>;</a:t>
            </a:r>
          </a:p>
          <a:p>
            <a:pPr algn="ctr"/>
            <a:r>
              <a:rPr lang="en-US" b="1" dirty="0" err="1"/>
              <a:t>Youtube</a:t>
            </a:r>
            <a:r>
              <a:rPr lang="en-US" b="1" dirty="0"/>
              <a:t>: </a:t>
            </a:r>
            <a:r>
              <a:rPr lang="en-US" b="1" dirty="0">
                <a:hlinkClick r:id="rId3"/>
              </a:rPr>
              <a:t>https://www.youtube.com/user/RosObrNadzor/</a:t>
            </a:r>
            <a:r>
              <a:rPr lang="en-US" b="1" dirty="0"/>
              <a:t>.</a:t>
            </a:r>
            <a:endParaRPr lang="ru-RU" b="1" dirty="0"/>
          </a:p>
          <a:p>
            <a:pPr marL="0" indent="0" algn="ctr">
              <a:buNone/>
            </a:pPr>
            <a:r>
              <a:rPr lang="ru-RU" dirty="0"/>
              <a:t>Трансляции будут проходить </a:t>
            </a:r>
            <a:r>
              <a:rPr lang="ru-RU" b="1" dirty="0">
                <a:solidFill>
                  <a:srgbClr val="C00000"/>
                </a:solidFill>
              </a:rPr>
              <a:t>в 11:00 </a:t>
            </a:r>
            <a:r>
              <a:rPr lang="ru-RU" dirty="0"/>
              <a:t>по московскому времени согласно графику (прилагается). Обращаем внимание, что в случае внесения изменений в график трансляций на сайте и в социальных сетях </a:t>
            </a:r>
            <a:r>
              <a:rPr lang="ru-RU" dirty="0" err="1"/>
              <a:t>Рособрнадзора</a:t>
            </a:r>
            <a:r>
              <a:rPr lang="ru-RU" dirty="0"/>
              <a:t> будут оперативно публиковаться анонсы.</a:t>
            </a:r>
          </a:p>
          <a:p>
            <a:pPr marL="0" indent="0" algn="ctr">
              <a:buNone/>
            </a:pPr>
            <a:r>
              <a:rPr lang="ru-RU" dirty="0"/>
              <a:t>По окончании трансляции видеозаписи консультаций будут доступны на вышеуказанных ресурсах, а также размещены на официальном сайте </a:t>
            </a:r>
            <a:r>
              <a:rPr lang="ru-RU" dirty="0" err="1"/>
              <a:t>Рособрнадзора</a:t>
            </a:r>
            <a:r>
              <a:rPr lang="ru-RU" dirty="0"/>
              <a:t> </a:t>
            </a:r>
            <a:r>
              <a:rPr lang="en-US" b="1" dirty="0">
                <a:hlinkClick r:id="rId4"/>
              </a:rPr>
              <a:t>http</a:t>
            </a:r>
            <a:r>
              <a:rPr lang="ru-RU" b="1" dirty="0">
                <a:hlinkClick r:id="rId4"/>
              </a:rPr>
              <a:t>://</a:t>
            </a:r>
            <a:r>
              <a:rPr lang="en-US" b="1" dirty="0" err="1">
                <a:hlinkClick r:id="rId4"/>
              </a:rPr>
              <a:t>obmadzor</a:t>
            </a:r>
            <a:r>
              <a:rPr lang="ru-RU" b="1" dirty="0">
                <a:hlinkClick r:id="rId4"/>
              </a:rPr>
              <a:t>.</a:t>
            </a:r>
            <a:r>
              <a:rPr lang="en-US" b="1" dirty="0" err="1">
                <a:hlinkClick r:id="rId4"/>
              </a:rPr>
              <a:t>gov</a:t>
            </a:r>
            <a:r>
              <a:rPr lang="ru-RU" b="1" dirty="0">
                <a:hlinkClick r:id="rId4"/>
              </a:rPr>
              <a:t>.</a:t>
            </a:r>
            <a:r>
              <a:rPr lang="en-US" b="1" dirty="0" err="1">
                <a:hlinkClick r:id="rId4"/>
              </a:rPr>
              <a:t>ru</a:t>
            </a:r>
            <a:r>
              <a:rPr lang="ru-RU" b="1" dirty="0">
                <a:hlinkClick r:id="rId4"/>
              </a:rPr>
              <a:t>/</a:t>
            </a:r>
            <a:r>
              <a:rPr lang="ru-RU" b="1" dirty="0"/>
              <a:t>.</a:t>
            </a:r>
          </a:p>
          <a:p>
            <a:endParaRPr lang="ru-RU" dirty="0"/>
          </a:p>
        </p:txBody>
      </p:sp>
      <p:sp>
        <p:nvSpPr>
          <p:cNvPr id="3" name="Заголовок 2"/>
          <p:cNvSpPr>
            <a:spLocks noGrp="1"/>
          </p:cNvSpPr>
          <p:nvPr>
            <p:ph type="title"/>
          </p:nvPr>
        </p:nvSpPr>
        <p:spPr/>
        <p:txBody>
          <a:bodyPr>
            <a:noAutofit/>
          </a:bodyPr>
          <a:lstStyle/>
          <a:p>
            <a:r>
              <a:rPr lang="ru-RU" sz="2800" dirty="0" smtClean="0">
                <a:solidFill>
                  <a:srgbClr val="C00000"/>
                </a:solidFill>
              </a:rPr>
              <a:t>Видео-консультации, посвященные </a:t>
            </a:r>
            <a:r>
              <a:rPr lang="ru-RU" sz="2800" dirty="0">
                <a:solidFill>
                  <a:srgbClr val="C00000"/>
                </a:solidFill>
              </a:rPr>
              <a:t>изменениям в контрольных измерительных материалах единого государственного экзамена 2021 года</a:t>
            </a:r>
          </a:p>
        </p:txBody>
      </p:sp>
    </p:spTree>
    <p:extLst>
      <p:ext uri="{BB962C8B-B14F-4D97-AF65-F5344CB8AC3E}">
        <p14:creationId xmlns:p14="http://schemas.microsoft.com/office/powerpoint/2010/main" val="260873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273079153"/>
              </p:ext>
            </p:extLst>
          </p:nvPr>
        </p:nvGraphicFramePr>
        <p:xfrm>
          <a:off x="611560" y="1628800"/>
          <a:ext cx="7920880" cy="4471558"/>
        </p:xfrm>
        <a:graphic>
          <a:graphicData uri="http://schemas.openxmlformats.org/drawingml/2006/table">
            <a:tbl>
              <a:tblPr/>
              <a:tblGrid>
                <a:gridCol w="1290445"/>
                <a:gridCol w="960234"/>
                <a:gridCol w="5670201"/>
              </a:tblGrid>
              <a:tr h="395316">
                <a:tc>
                  <a:txBody>
                    <a:bodyPr/>
                    <a:lstStyle/>
                    <a:p>
                      <a:pPr marL="90170" algn="ctr">
                        <a:lnSpc>
                          <a:spcPct val="115000"/>
                        </a:lnSpc>
                        <a:spcAft>
                          <a:spcPts val="0"/>
                        </a:spcAft>
                        <a:tabLst>
                          <a:tab pos="1350645" algn="l"/>
                        </a:tabLst>
                      </a:pPr>
                      <a:r>
                        <a:rPr lang="ru-RU" sz="1000" b="1" i="0" dirty="0">
                          <a:solidFill>
                            <a:srgbClr val="0070C0"/>
                          </a:solidFill>
                          <a:effectLst/>
                          <a:latin typeface="Times New Roman"/>
                          <a:ea typeface="Times New Roman"/>
                        </a:rPr>
                        <a:t>Предмет консультации</a:t>
                      </a:r>
                      <a:endParaRPr lang="ru-RU" sz="1000" i="1" dirty="0">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lnSpc>
                          <a:spcPct val="112000"/>
                        </a:lnSpc>
                        <a:spcAft>
                          <a:spcPts val="0"/>
                        </a:spcAft>
                        <a:tabLst>
                          <a:tab pos="1350645" algn="l"/>
                        </a:tabLst>
                      </a:pPr>
                      <a:r>
                        <a:rPr lang="ru-RU" sz="1000" b="1" i="0" dirty="0">
                          <a:solidFill>
                            <a:srgbClr val="0070C0"/>
                          </a:solidFill>
                          <a:effectLst/>
                          <a:latin typeface="Times New Roman"/>
                          <a:ea typeface="Times New Roman"/>
                        </a:rPr>
                        <a:t>Дата</a:t>
                      </a:r>
                      <a:endParaRPr lang="ru-RU" sz="1000" i="1" dirty="0">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ФИО выступающего, должность</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407">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Химия</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dirty="0">
                          <a:solidFill>
                            <a:srgbClr val="0070C0"/>
                          </a:solidFill>
                          <a:effectLst/>
                          <a:latin typeface="Times New Roman"/>
                          <a:ea typeface="Times New Roman"/>
                        </a:rPr>
                        <a:t>5 октября 2020</a:t>
                      </a:r>
                      <a:endParaRPr lang="ru-RU" sz="1000" i="1" dirty="0">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000" i="0" dirty="0" err="1">
                          <a:solidFill>
                            <a:srgbClr val="0070C0"/>
                          </a:solidFill>
                          <a:effectLst/>
                          <a:latin typeface="Times New Roman"/>
                          <a:ea typeface="Times New Roman"/>
                        </a:rPr>
                        <a:t>Добротин</a:t>
                      </a:r>
                      <a:r>
                        <a:rPr lang="ru-RU" sz="1000" i="0" dirty="0">
                          <a:solidFill>
                            <a:srgbClr val="0070C0"/>
                          </a:solidFill>
                          <a:effectLst/>
                          <a:latin typeface="Times New Roman"/>
                          <a:ea typeface="Times New Roman"/>
                        </a:rPr>
                        <a:t> Д.Ю., </a:t>
                      </a:r>
                      <a:r>
                        <a:rPr lang="ru-RU" sz="10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химии</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6766">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История</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a:solidFill>
                            <a:srgbClr val="0070C0"/>
                          </a:solidFill>
                          <a:effectLst/>
                          <a:latin typeface="Times New Roman"/>
                          <a:ea typeface="Times New Roman"/>
                        </a:rPr>
                        <a:t>6 октября 2020</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000" i="0" dirty="0" err="1">
                          <a:solidFill>
                            <a:srgbClr val="0070C0"/>
                          </a:solidFill>
                          <a:effectLst/>
                          <a:latin typeface="Times New Roman"/>
                          <a:ea typeface="Times New Roman"/>
                        </a:rPr>
                        <a:t>Артасов</a:t>
                      </a:r>
                      <a:r>
                        <a:rPr lang="ru-RU" sz="1000" i="0" dirty="0">
                          <a:solidFill>
                            <a:srgbClr val="0070C0"/>
                          </a:solidFill>
                          <a:effectLst/>
                          <a:latin typeface="Times New Roman"/>
                          <a:ea typeface="Times New Roman"/>
                        </a:rPr>
                        <a:t> И.А., </a:t>
                      </a:r>
                      <a:r>
                        <a:rPr lang="ru-RU" sz="1000" i="1" dirty="0">
                          <a:solidFill>
                            <a:srgbClr val="0070C0"/>
                          </a:solidFill>
                          <a:effectLst/>
                          <a:latin typeface="Times New Roman"/>
                          <a:ea typeface="Times New Roman"/>
                        </a:rPr>
                        <a:t>заместитель руководителя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истории</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756">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Биология</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a:solidFill>
                            <a:srgbClr val="0070C0"/>
                          </a:solidFill>
                          <a:effectLst/>
                          <a:latin typeface="Times New Roman"/>
                          <a:ea typeface="Times New Roman"/>
                        </a:rPr>
                        <a:t>8 октября 2020</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200"/>
                        </a:spcAft>
                        <a:tabLst>
                          <a:tab pos="1350645" algn="l"/>
                        </a:tabLst>
                      </a:pPr>
                      <a:r>
                        <a:rPr lang="ru-RU" sz="1000" i="0" dirty="0">
                          <a:solidFill>
                            <a:srgbClr val="0070C0"/>
                          </a:solidFill>
                          <a:effectLst/>
                          <a:latin typeface="Times New Roman"/>
                          <a:ea typeface="Times New Roman"/>
                        </a:rPr>
                        <a:t>Максимов А.А.,</a:t>
                      </a:r>
                      <a:endParaRPr lang="ru-RU" sz="1000" i="1" dirty="0">
                        <a:solidFill>
                          <a:srgbClr val="0070C0"/>
                        </a:solidFill>
                        <a:effectLst/>
                        <a:latin typeface="Times New Roman"/>
                        <a:ea typeface="Times New Roman"/>
                      </a:endParaRPr>
                    </a:p>
                    <a:p>
                      <a:pPr marL="90170" algn="l">
                        <a:lnSpc>
                          <a:spcPct val="115000"/>
                        </a:lnSpc>
                        <a:spcAft>
                          <a:spcPts val="0"/>
                        </a:spcAft>
                        <a:tabLst>
                          <a:tab pos="1350645" algn="l"/>
                        </a:tabLst>
                      </a:pPr>
                      <a:r>
                        <a:rPr lang="ru-RU" sz="1000" i="1" dirty="0">
                          <a:solidFill>
                            <a:srgbClr val="0070C0"/>
                          </a:solidFill>
                          <a:effectLst/>
                          <a:latin typeface="Times New Roman"/>
                          <a:ea typeface="Times New Roman"/>
                        </a:rPr>
                        <a:t>член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биологии</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756">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Русский язык</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a:solidFill>
                            <a:srgbClr val="0070C0"/>
                          </a:solidFill>
                          <a:effectLst/>
                          <a:latin typeface="Times New Roman"/>
                          <a:ea typeface="Times New Roman"/>
                        </a:rPr>
                        <a:t>9 октября 2020</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200"/>
                        </a:spcAft>
                        <a:tabLst>
                          <a:tab pos="1350645" algn="l"/>
                        </a:tabLst>
                      </a:pPr>
                      <a:r>
                        <a:rPr lang="ru-RU" sz="1000" i="0" dirty="0" err="1">
                          <a:solidFill>
                            <a:srgbClr val="0070C0"/>
                          </a:solidFill>
                          <a:effectLst/>
                          <a:latin typeface="Times New Roman"/>
                          <a:ea typeface="Times New Roman"/>
                        </a:rPr>
                        <a:t>Дощинский</a:t>
                      </a:r>
                      <a:r>
                        <a:rPr lang="ru-RU" sz="1000" i="0" dirty="0">
                          <a:solidFill>
                            <a:srgbClr val="0070C0"/>
                          </a:solidFill>
                          <a:effectLst/>
                          <a:latin typeface="Times New Roman"/>
                          <a:ea typeface="Times New Roman"/>
                        </a:rPr>
                        <a:t> Р.А.,</a:t>
                      </a:r>
                      <a:endParaRPr lang="ru-RU" sz="1000" i="1" dirty="0">
                        <a:solidFill>
                          <a:srgbClr val="0070C0"/>
                        </a:solidFill>
                        <a:effectLst/>
                        <a:latin typeface="Times New Roman"/>
                        <a:ea typeface="Times New Roman"/>
                      </a:endParaRPr>
                    </a:p>
                    <a:p>
                      <a:pPr marL="90170" algn="l">
                        <a:lnSpc>
                          <a:spcPct val="115000"/>
                        </a:lnSpc>
                        <a:spcAft>
                          <a:spcPts val="0"/>
                        </a:spcAft>
                        <a:tabLst>
                          <a:tab pos="1350645" algn="l"/>
                        </a:tabLst>
                      </a:pPr>
                      <a:r>
                        <a:rPr lang="ru-RU" sz="1000" i="1" dirty="0">
                          <a:solidFill>
                            <a:srgbClr val="0070C0"/>
                          </a:solidFill>
                          <a:effectLst/>
                          <a:latin typeface="Times New Roman"/>
                          <a:ea typeface="Times New Roman"/>
                        </a:rPr>
                        <a:t>член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русскому языку</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456">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Физика</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a:solidFill>
                            <a:srgbClr val="0070C0"/>
                          </a:solidFill>
                          <a:effectLst/>
                          <a:latin typeface="Times New Roman"/>
                          <a:ea typeface="Times New Roman"/>
                        </a:rPr>
                        <a:t>12 октября 2020</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000" i="0" dirty="0">
                          <a:solidFill>
                            <a:srgbClr val="0070C0"/>
                          </a:solidFill>
                          <a:effectLst/>
                          <a:latin typeface="Times New Roman"/>
                          <a:ea typeface="Times New Roman"/>
                        </a:rPr>
                        <a:t>Демидова М.Ю., </a:t>
                      </a:r>
                      <a:r>
                        <a:rPr lang="ru-RU" sz="10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физике</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101">
                <a:tc>
                  <a:txBody>
                    <a:bodyPr/>
                    <a:lstStyle/>
                    <a:p>
                      <a:pPr marL="90170" algn="ctr">
                        <a:lnSpc>
                          <a:spcPct val="112000"/>
                        </a:lnSpc>
                        <a:spcAft>
                          <a:spcPts val="0"/>
                        </a:spcAft>
                        <a:tabLst>
                          <a:tab pos="1350645" algn="l"/>
                        </a:tabLst>
                      </a:pPr>
                      <a:r>
                        <a:rPr lang="ru-RU" sz="1000" b="1" i="0">
                          <a:solidFill>
                            <a:srgbClr val="0070C0"/>
                          </a:solidFill>
                          <a:effectLst/>
                          <a:latin typeface="Times New Roman"/>
                          <a:ea typeface="Times New Roman"/>
                        </a:rPr>
                        <a:t>Обществознание</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9855" algn="ctr">
                        <a:lnSpc>
                          <a:spcPct val="115000"/>
                        </a:lnSpc>
                        <a:spcAft>
                          <a:spcPts val="0"/>
                        </a:spcAft>
                        <a:tabLst>
                          <a:tab pos="1350645" algn="l"/>
                        </a:tabLst>
                      </a:pPr>
                      <a:r>
                        <a:rPr lang="ru-RU" sz="1000" b="1" i="0">
                          <a:solidFill>
                            <a:srgbClr val="0070C0"/>
                          </a:solidFill>
                          <a:effectLst/>
                          <a:latin typeface="Times New Roman"/>
                          <a:ea typeface="Times New Roman"/>
                        </a:rPr>
                        <a:t>13 октября 2020</a:t>
                      </a:r>
                      <a:endParaRPr lang="ru-RU" sz="1000" i="1">
                        <a:solidFill>
                          <a:srgbClr val="0070C0"/>
                        </a:solidFill>
                        <a:effectLst/>
                        <a:latin typeface="Times New Roman"/>
                        <a:ea typeface="Times New Roman"/>
                      </a:endParaRP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000" i="0" dirty="0" err="1">
                          <a:solidFill>
                            <a:srgbClr val="0070C0"/>
                          </a:solidFill>
                          <a:effectLst/>
                          <a:latin typeface="Times New Roman"/>
                          <a:ea typeface="Times New Roman"/>
                        </a:rPr>
                        <a:t>Лискова</a:t>
                      </a:r>
                      <a:r>
                        <a:rPr lang="ru-RU" sz="1000" i="0" dirty="0">
                          <a:solidFill>
                            <a:srgbClr val="0070C0"/>
                          </a:solidFill>
                          <a:effectLst/>
                          <a:latin typeface="Times New Roman"/>
                          <a:ea typeface="Times New Roman"/>
                        </a:rPr>
                        <a:t> Т.Е., </a:t>
                      </a:r>
                      <a:r>
                        <a:rPr lang="ru-RU" sz="10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обществознанию</a:t>
                      </a:r>
                    </a:p>
                  </a:txBody>
                  <a:tcPr marL="4253" marR="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467544" y="450219"/>
            <a:ext cx="8280921"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350963" algn="l"/>
              </a:tabLst>
              <a:defRPr>
                <a:solidFill>
                  <a:schemeClr val="tx1"/>
                </a:solidFill>
                <a:latin typeface="Arial" pitchFamily="34" charset="0"/>
                <a:cs typeface="Arial" pitchFamily="34" charset="0"/>
              </a:defRPr>
            </a:lvl1pPr>
            <a:lvl2pPr fontAlgn="base">
              <a:spcBef>
                <a:spcPct val="0"/>
              </a:spcBef>
              <a:spcAft>
                <a:spcPct val="0"/>
              </a:spcAft>
              <a:tabLst>
                <a:tab pos="1350963" algn="l"/>
              </a:tabLst>
              <a:defRPr>
                <a:solidFill>
                  <a:schemeClr val="tx1"/>
                </a:solidFill>
                <a:latin typeface="Arial" pitchFamily="34" charset="0"/>
                <a:cs typeface="Arial" pitchFamily="34" charset="0"/>
              </a:defRPr>
            </a:lvl2pPr>
            <a:lvl3pPr fontAlgn="base">
              <a:spcBef>
                <a:spcPct val="0"/>
              </a:spcBef>
              <a:spcAft>
                <a:spcPct val="0"/>
              </a:spcAft>
              <a:tabLst>
                <a:tab pos="1350963" algn="l"/>
              </a:tabLst>
              <a:defRPr>
                <a:solidFill>
                  <a:schemeClr val="tx1"/>
                </a:solidFill>
                <a:latin typeface="Arial" pitchFamily="34" charset="0"/>
                <a:cs typeface="Arial" pitchFamily="34" charset="0"/>
              </a:defRPr>
            </a:lvl3pPr>
            <a:lvl4pPr fontAlgn="base">
              <a:spcBef>
                <a:spcPct val="0"/>
              </a:spcBef>
              <a:spcAft>
                <a:spcPct val="0"/>
              </a:spcAft>
              <a:tabLst>
                <a:tab pos="1350963" algn="l"/>
              </a:tabLst>
              <a:defRPr>
                <a:solidFill>
                  <a:schemeClr val="tx1"/>
                </a:solidFill>
                <a:latin typeface="Arial" pitchFamily="34" charset="0"/>
                <a:cs typeface="Arial" pitchFamily="34" charset="0"/>
              </a:defRPr>
            </a:lvl4pPr>
            <a:lvl5pPr fontAlgn="base">
              <a:spcBef>
                <a:spcPct val="0"/>
              </a:spcBef>
              <a:spcAft>
                <a:spcPct val="0"/>
              </a:spcAft>
              <a:tabLst>
                <a:tab pos="1350963" algn="l"/>
              </a:tabLst>
              <a:defRPr>
                <a:solidFill>
                  <a:schemeClr val="tx1"/>
                </a:solidFill>
                <a:latin typeface="Arial" pitchFamily="34" charset="0"/>
                <a:cs typeface="Arial" pitchFamily="34" charset="0"/>
              </a:defRPr>
            </a:lvl5pPr>
            <a:lvl6pPr fontAlgn="base">
              <a:spcBef>
                <a:spcPct val="0"/>
              </a:spcBef>
              <a:spcAft>
                <a:spcPct val="0"/>
              </a:spcAft>
              <a:tabLst>
                <a:tab pos="1350963" algn="l"/>
              </a:tabLst>
              <a:defRPr>
                <a:solidFill>
                  <a:schemeClr val="tx1"/>
                </a:solidFill>
                <a:latin typeface="Arial" pitchFamily="34" charset="0"/>
                <a:cs typeface="Arial" pitchFamily="34" charset="0"/>
              </a:defRPr>
            </a:lvl6pPr>
            <a:lvl7pPr fontAlgn="base">
              <a:spcBef>
                <a:spcPct val="0"/>
              </a:spcBef>
              <a:spcAft>
                <a:spcPct val="0"/>
              </a:spcAft>
              <a:tabLst>
                <a:tab pos="1350963" algn="l"/>
              </a:tabLst>
              <a:defRPr>
                <a:solidFill>
                  <a:schemeClr val="tx1"/>
                </a:solidFill>
                <a:latin typeface="Arial" pitchFamily="34" charset="0"/>
                <a:cs typeface="Arial" pitchFamily="34" charset="0"/>
              </a:defRPr>
            </a:lvl7pPr>
            <a:lvl8pPr fontAlgn="base">
              <a:spcBef>
                <a:spcPct val="0"/>
              </a:spcBef>
              <a:spcAft>
                <a:spcPct val="0"/>
              </a:spcAft>
              <a:tabLst>
                <a:tab pos="1350963" algn="l"/>
              </a:tabLst>
              <a:defRPr>
                <a:solidFill>
                  <a:schemeClr val="tx1"/>
                </a:solidFill>
                <a:latin typeface="Arial" pitchFamily="34" charset="0"/>
                <a:cs typeface="Arial" pitchFamily="34" charset="0"/>
              </a:defRPr>
            </a:lvl8pPr>
            <a:lvl9pPr fontAlgn="base">
              <a:spcBef>
                <a:spcPct val="0"/>
              </a:spcBef>
              <a:spcAft>
                <a:spcPct val="0"/>
              </a:spcAft>
              <a:tabLst>
                <a:tab pos="1350963" algn="l"/>
              </a:tabLs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1350963" algn="l"/>
              </a:tabLst>
            </a:pPr>
            <a:r>
              <a:rPr kumimoji="0" lang="ru-RU" altLang="ru-RU" sz="2000" b="1" i="0" u="none" strike="noStrike" cap="none" normalizeH="0" baseline="0" dirty="0" smtClean="0">
                <a:ln>
                  <a:noFill/>
                </a:ln>
                <a:solidFill>
                  <a:srgbClr val="C00000"/>
                </a:solidFill>
                <a:effectLst/>
                <a:latin typeface="+mn-lt"/>
                <a:ea typeface="Times New Roman" pitchFamily="18" charset="0"/>
                <a:cs typeface="Arial" pitchFamily="34" charset="0"/>
              </a:rPr>
              <a:t>Г</a:t>
            </a:r>
            <a:r>
              <a:rPr kumimoji="0" lang="ru-RU" altLang="ru-RU" sz="2000" b="1" i="0" u="none" strike="noStrike" cap="none" normalizeH="0" baseline="0" dirty="0" smtClean="0" bmk="">
                <a:ln>
                  <a:noFill/>
                </a:ln>
                <a:solidFill>
                  <a:srgbClr val="C00000"/>
                </a:solidFill>
                <a:effectLst/>
                <a:latin typeface="+mn-lt"/>
                <a:ea typeface="Times New Roman" pitchFamily="18" charset="0"/>
                <a:cs typeface="Arial" pitchFamily="34" charset="0"/>
              </a:rPr>
              <a:t>рафик </a:t>
            </a:r>
            <a:r>
              <a:rPr kumimoji="0" lang="ru-RU" altLang="ru-RU" sz="2000" b="1" i="0" u="none" strike="noStrike" cap="none" normalizeH="0" baseline="0" dirty="0" err="1" smtClean="0" bmk="">
                <a:ln>
                  <a:noFill/>
                </a:ln>
                <a:solidFill>
                  <a:srgbClr val="C00000"/>
                </a:solidFill>
                <a:effectLst/>
                <a:latin typeface="+mn-lt"/>
                <a:ea typeface="Times New Roman" pitchFamily="18" charset="0"/>
                <a:cs typeface="Arial" pitchFamily="34" charset="0"/>
              </a:rPr>
              <a:t>видеоконсультаций</a:t>
            </a:r>
            <a:r>
              <a:rPr kumimoji="0" lang="ru-RU" altLang="ru-RU" sz="2000" b="1" i="0" u="none" strike="noStrike" cap="none" normalizeH="0" baseline="0" dirty="0" smtClean="0" bmk="">
                <a:ln>
                  <a:noFill/>
                </a:ln>
                <a:solidFill>
                  <a:srgbClr val="C00000"/>
                </a:solidFill>
                <a:effectLst/>
                <a:latin typeface="+mn-lt"/>
                <a:ea typeface="Times New Roman" pitchFamily="18" charset="0"/>
                <a:cs typeface="Arial" pitchFamily="34" charset="0"/>
              </a:rPr>
              <a:t>, посвященных изменениям в контрольных измерительных материалах</a:t>
            </a:r>
            <a:br>
              <a:rPr kumimoji="0" lang="ru-RU" altLang="ru-RU" sz="2000" b="1" i="0" u="none" strike="noStrike" cap="none" normalizeH="0" baseline="0" dirty="0" smtClean="0" bmk="">
                <a:ln>
                  <a:noFill/>
                </a:ln>
                <a:solidFill>
                  <a:srgbClr val="C00000"/>
                </a:solidFill>
                <a:effectLst/>
                <a:latin typeface="+mn-lt"/>
                <a:ea typeface="Times New Roman" pitchFamily="18" charset="0"/>
                <a:cs typeface="Arial" pitchFamily="34" charset="0"/>
              </a:rPr>
            </a:br>
            <a:r>
              <a:rPr kumimoji="0" lang="ru-RU" altLang="ru-RU" sz="2000" b="1" i="0" u="none" strike="noStrike" cap="none" normalizeH="0" baseline="0" dirty="0" smtClean="0" bmk="">
                <a:ln>
                  <a:noFill/>
                </a:ln>
                <a:solidFill>
                  <a:srgbClr val="C00000"/>
                </a:solidFill>
                <a:effectLst/>
                <a:latin typeface="+mn-lt"/>
                <a:ea typeface="Times New Roman" pitchFamily="18" charset="0"/>
                <a:cs typeface="Arial" pitchFamily="34" charset="0"/>
              </a:rPr>
              <a:t>единого государственного экзамена 2021 года</a:t>
            </a:r>
            <a:endParaRPr kumimoji="0" lang="ru-RU" altLang="ru-RU" sz="2000" b="1" i="0" u="none" strike="noStrike" cap="none" normalizeH="0" baseline="0" dirty="0" smtClean="0">
              <a:ln>
                <a:noFill/>
              </a:ln>
              <a:solidFill>
                <a:srgbClr val="C00000"/>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50963" algn="l"/>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66590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790272510"/>
              </p:ext>
            </p:extLst>
          </p:nvPr>
        </p:nvGraphicFramePr>
        <p:xfrm>
          <a:off x="539552" y="980728"/>
          <a:ext cx="8064895" cy="5330503"/>
        </p:xfrm>
        <a:graphic>
          <a:graphicData uri="http://schemas.openxmlformats.org/drawingml/2006/table">
            <a:tbl>
              <a:tblPr/>
              <a:tblGrid>
                <a:gridCol w="1303822"/>
                <a:gridCol w="982807"/>
                <a:gridCol w="5778266"/>
              </a:tblGrid>
              <a:tr h="706205">
                <a:tc>
                  <a:txBody>
                    <a:bodyPr/>
                    <a:lstStyle/>
                    <a:p>
                      <a:pPr marL="90170" marR="107950" algn="ctr">
                        <a:lnSpc>
                          <a:spcPct val="115000"/>
                        </a:lnSpc>
                        <a:spcAft>
                          <a:spcPts val="0"/>
                        </a:spcAft>
                        <a:tabLst>
                          <a:tab pos="1350645" algn="l"/>
                        </a:tabLst>
                      </a:pPr>
                      <a:r>
                        <a:rPr lang="ru-RU" sz="1100" b="1" i="0" dirty="0">
                          <a:solidFill>
                            <a:srgbClr val="0070C0"/>
                          </a:solidFill>
                          <a:effectLst/>
                          <a:latin typeface="Times New Roman"/>
                          <a:ea typeface="Times New Roman"/>
                        </a:rPr>
                        <a:t>Иностранные языки</a:t>
                      </a:r>
                      <a:endParaRPr lang="ru-RU" sz="1100" i="1" dirty="0">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algn="ctr">
                        <a:lnSpc>
                          <a:spcPct val="115000"/>
                        </a:lnSpc>
                        <a:spcAft>
                          <a:spcPts val="0"/>
                        </a:spcAft>
                        <a:tabLst>
                          <a:tab pos="1350645" algn="l"/>
                        </a:tabLst>
                      </a:pPr>
                      <a:r>
                        <a:rPr lang="ru-RU" sz="1100" b="1" i="0" dirty="0">
                          <a:solidFill>
                            <a:srgbClr val="0070C0"/>
                          </a:solidFill>
                          <a:effectLst/>
                          <a:latin typeface="Times New Roman"/>
                          <a:ea typeface="Times New Roman"/>
                        </a:rPr>
                        <a:t>15 октября 2020</a:t>
                      </a:r>
                      <a:endParaRPr lang="ru-RU" sz="1100" i="1" dirty="0">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0000"/>
                        </a:lnSpc>
                        <a:spcAft>
                          <a:spcPts val="0"/>
                        </a:spcAft>
                        <a:tabLst>
                          <a:tab pos="1350645" algn="l"/>
                        </a:tabLst>
                      </a:pPr>
                      <a:r>
                        <a:rPr lang="ru-RU" sz="1100" i="0" dirty="0">
                          <a:solidFill>
                            <a:srgbClr val="0070C0"/>
                          </a:solidFill>
                          <a:effectLst/>
                          <a:latin typeface="Times New Roman"/>
                          <a:ea typeface="Times New Roman"/>
                        </a:rPr>
                        <a:t>Вербицкая М.В., </a:t>
                      </a:r>
                      <a:r>
                        <a:rPr lang="ru-RU" sz="11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иностранным языкам</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8325">
                <a:tc>
                  <a:txBody>
                    <a:bodyPr/>
                    <a:lstStyle/>
                    <a:p>
                      <a:pPr marL="90170" marR="107950" algn="ctr">
                        <a:lnSpc>
                          <a:spcPct val="112000"/>
                        </a:lnSpc>
                        <a:spcAft>
                          <a:spcPts val="0"/>
                        </a:spcAft>
                        <a:tabLst>
                          <a:tab pos="1350645" algn="l"/>
                        </a:tabLst>
                      </a:pPr>
                      <a:r>
                        <a:rPr lang="ru-RU" sz="1100" b="1" i="0">
                          <a:solidFill>
                            <a:srgbClr val="0070C0"/>
                          </a:solidFill>
                          <a:effectLst/>
                          <a:latin typeface="Times New Roman"/>
                          <a:ea typeface="Times New Roman"/>
                        </a:rPr>
                        <a:t>Математика</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algn="ctr">
                        <a:lnSpc>
                          <a:spcPct val="115000"/>
                        </a:lnSpc>
                        <a:spcAft>
                          <a:spcPts val="0"/>
                        </a:spcAft>
                        <a:tabLst>
                          <a:tab pos="1350645" algn="l"/>
                        </a:tabLst>
                      </a:pPr>
                      <a:r>
                        <a:rPr lang="ru-RU" sz="1100" b="1" i="0">
                          <a:solidFill>
                            <a:srgbClr val="0070C0"/>
                          </a:solidFill>
                          <a:effectLst/>
                          <a:latin typeface="Times New Roman"/>
                          <a:ea typeface="Times New Roman"/>
                        </a:rPr>
                        <a:t>16 октября 2020</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a:solidFill>
                            <a:srgbClr val="0070C0"/>
                          </a:solidFill>
                          <a:effectLst/>
                          <a:latin typeface="Times New Roman"/>
                          <a:ea typeface="Times New Roman"/>
                        </a:rPr>
                        <a:t>Ященко И.В., </a:t>
                      </a:r>
                      <a:r>
                        <a:rPr lang="ru-RU" sz="11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математике</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5163">
                <a:tc>
                  <a:txBody>
                    <a:bodyPr/>
                    <a:lstStyle/>
                    <a:p>
                      <a:pPr marL="90170" marR="107950" algn="ctr">
                        <a:lnSpc>
                          <a:spcPct val="115000"/>
                        </a:lnSpc>
                        <a:spcAft>
                          <a:spcPts val="0"/>
                        </a:spcAft>
                        <a:tabLst>
                          <a:tab pos="1350645" algn="l"/>
                        </a:tabLst>
                      </a:pPr>
                      <a:r>
                        <a:rPr lang="ru-RU" sz="1100" b="1" i="0" dirty="0">
                          <a:solidFill>
                            <a:srgbClr val="0070C0"/>
                          </a:solidFill>
                          <a:effectLst/>
                          <a:latin typeface="Times New Roman"/>
                          <a:ea typeface="Times New Roman"/>
                        </a:rPr>
                        <a:t>Информатика и информационно- коммуникационные технологии (ИКТ)</a:t>
                      </a:r>
                      <a:endParaRPr lang="ru-RU" sz="1100" i="1" dirty="0">
                        <a:solidFill>
                          <a:srgbClr val="0070C0"/>
                        </a:solidFill>
                        <a:effectLst/>
                        <a:latin typeface="Times New Roman"/>
                        <a:ea typeface="Times New Roman"/>
                      </a:endParaRPr>
                    </a:p>
                  </a:txBody>
                  <a:tcPr marL="3728" marR="372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algn="ctr">
                        <a:lnSpc>
                          <a:spcPct val="115000"/>
                        </a:lnSpc>
                        <a:spcAft>
                          <a:spcPts val="0"/>
                        </a:spcAft>
                        <a:tabLst>
                          <a:tab pos="1350645" algn="l"/>
                        </a:tabLst>
                      </a:pPr>
                      <a:r>
                        <a:rPr lang="ru-RU" sz="1100" b="1" i="0">
                          <a:solidFill>
                            <a:srgbClr val="0070C0"/>
                          </a:solidFill>
                          <a:effectLst/>
                          <a:latin typeface="Times New Roman"/>
                          <a:ea typeface="Times New Roman"/>
                        </a:rPr>
                        <a:t>19 октября 2020</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a:solidFill>
                            <a:srgbClr val="0070C0"/>
                          </a:solidFill>
                          <a:effectLst/>
                          <a:latin typeface="Times New Roman"/>
                          <a:ea typeface="Times New Roman"/>
                        </a:rPr>
                        <a:t>Крылов С.С., </a:t>
                      </a:r>
                      <a:r>
                        <a:rPr lang="ru-RU" sz="11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информатике и ИКТ</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121">
                <a:tc>
                  <a:txBody>
                    <a:bodyPr/>
                    <a:lstStyle/>
                    <a:p>
                      <a:pPr marL="90170" marR="107950" algn="ctr">
                        <a:lnSpc>
                          <a:spcPct val="115000"/>
                        </a:lnSpc>
                        <a:spcAft>
                          <a:spcPts val="0"/>
                        </a:spcAft>
                        <a:tabLst>
                          <a:tab pos="1350645" algn="l"/>
                        </a:tabLst>
                      </a:pPr>
                      <a:r>
                        <a:rPr lang="ru-RU" sz="1100" b="1" i="0">
                          <a:solidFill>
                            <a:srgbClr val="0070C0"/>
                          </a:solidFill>
                          <a:effectLst/>
                          <a:latin typeface="Times New Roman"/>
                          <a:ea typeface="Times New Roman"/>
                        </a:rPr>
                        <a:t>Организация</a:t>
                      </a:r>
                      <a:endParaRPr lang="ru-RU" sz="1100" i="1">
                        <a:solidFill>
                          <a:srgbClr val="0070C0"/>
                        </a:solidFill>
                        <a:effectLst/>
                        <a:latin typeface="Times New Roman"/>
                        <a:ea typeface="Times New Roman"/>
                      </a:endParaRPr>
                    </a:p>
                    <a:p>
                      <a:pPr marL="90170" marR="107950" algn="ctr">
                        <a:lnSpc>
                          <a:spcPct val="115000"/>
                        </a:lnSpc>
                        <a:spcAft>
                          <a:spcPts val="0"/>
                        </a:spcAft>
                        <a:tabLst>
                          <a:tab pos="1350645" algn="l"/>
                        </a:tabLst>
                      </a:pPr>
                      <a:r>
                        <a:rPr lang="ru-RU" sz="1100" b="1" i="0">
                          <a:solidFill>
                            <a:srgbClr val="0070C0"/>
                          </a:solidFill>
                          <a:effectLst/>
                          <a:latin typeface="Times New Roman"/>
                          <a:ea typeface="Times New Roman"/>
                        </a:rPr>
                        <a:t>ЕГЭ - 2021</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algn="ctr">
                        <a:lnSpc>
                          <a:spcPct val="115000"/>
                        </a:lnSpc>
                        <a:spcAft>
                          <a:spcPts val="0"/>
                        </a:spcAft>
                        <a:tabLst>
                          <a:tab pos="1350645" algn="l"/>
                        </a:tabLst>
                      </a:pPr>
                      <a:r>
                        <a:rPr lang="ru-RU" sz="1100" b="1" i="0">
                          <a:solidFill>
                            <a:srgbClr val="0070C0"/>
                          </a:solidFill>
                          <a:effectLst/>
                          <a:latin typeface="Times New Roman"/>
                          <a:ea typeface="Times New Roman"/>
                        </a:rPr>
                        <a:t>22 октября 2020</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err="1">
                          <a:solidFill>
                            <a:srgbClr val="0070C0"/>
                          </a:solidFill>
                          <a:effectLst/>
                          <a:latin typeface="Times New Roman"/>
                          <a:ea typeface="Times New Roman"/>
                        </a:rPr>
                        <a:t>Круглинский</a:t>
                      </a:r>
                      <a:r>
                        <a:rPr lang="ru-RU" sz="1100" i="0" dirty="0">
                          <a:solidFill>
                            <a:srgbClr val="0070C0"/>
                          </a:solidFill>
                          <a:effectLst/>
                          <a:latin typeface="Times New Roman"/>
                          <a:ea typeface="Times New Roman"/>
                        </a:rPr>
                        <a:t> И.К., </a:t>
                      </a:r>
                      <a:r>
                        <a:rPr lang="ru-RU" sz="1100" i="1" dirty="0">
                          <a:solidFill>
                            <a:srgbClr val="0070C0"/>
                          </a:solidFill>
                          <a:effectLst/>
                          <a:latin typeface="Times New Roman"/>
                          <a:ea typeface="Times New Roman"/>
                        </a:rPr>
                        <a:t>начальник Управления организации и проведения государственной итоговой аттестации </a:t>
                      </a:r>
                      <a:r>
                        <a:rPr lang="ru-RU" sz="1100" i="1" dirty="0" err="1">
                          <a:solidFill>
                            <a:srgbClr val="0070C0"/>
                          </a:solidFill>
                          <a:effectLst/>
                          <a:latin typeface="Times New Roman"/>
                          <a:ea typeface="Times New Roman"/>
                        </a:rPr>
                        <a:t>Рособрнадзора</a:t>
                      </a:r>
                      <a:endParaRPr lang="ru-RU" sz="1100" i="1" dirty="0">
                        <a:solidFill>
                          <a:srgbClr val="0070C0"/>
                        </a:solidFill>
                        <a:effectLst/>
                        <a:latin typeface="Times New Roman"/>
                        <a:ea typeface="Times New Roman"/>
                      </a:endParaRPr>
                    </a:p>
                    <a:p>
                      <a:pPr marL="90170" algn="l">
                        <a:lnSpc>
                          <a:spcPct val="112000"/>
                        </a:lnSpc>
                        <a:spcAft>
                          <a:spcPts val="0"/>
                        </a:spcAft>
                        <a:tabLst>
                          <a:tab pos="1350645" algn="l"/>
                        </a:tabLst>
                      </a:pPr>
                      <a:r>
                        <a:rPr lang="ru-RU" sz="1100" i="0" dirty="0">
                          <a:solidFill>
                            <a:srgbClr val="0070C0"/>
                          </a:solidFill>
                          <a:effectLst/>
                          <a:latin typeface="Times New Roman"/>
                          <a:ea typeface="Times New Roman"/>
                        </a:rPr>
                        <a:t>Решетникова О.А., </a:t>
                      </a:r>
                      <a:r>
                        <a:rPr lang="ru-RU" sz="1100" i="1" dirty="0">
                          <a:solidFill>
                            <a:srgbClr val="0070C0"/>
                          </a:solidFill>
                          <a:effectLst/>
                          <a:latin typeface="Times New Roman"/>
                          <a:ea typeface="Times New Roman"/>
                        </a:rPr>
                        <a:t>директор ФГБНУ «Федеральный институт педагогических измерений»</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989">
                <a:tc>
                  <a:txBody>
                    <a:bodyPr/>
                    <a:lstStyle/>
                    <a:p>
                      <a:pPr marL="90170" marR="107950" algn="ctr">
                        <a:lnSpc>
                          <a:spcPct val="112000"/>
                        </a:lnSpc>
                        <a:spcAft>
                          <a:spcPts val="0"/>
                        </a:spcAft>
                        <a:tabLst>
                          <a:tab pos="1350645" algn="l"/>
                        </a:tabLst>
                      </a:pPr>
                      <a:r>
                        <a:rPr lang="ru-RU" sz="1100" b="1" i="0">
                          <a:solidFill>
                            <a:srgbClr val="0070C0"/>
                          </a:solidFill>
                          <a:effectLst/>
                          <a:latin typeface="Times New Roman"/>
                          <a:ea typeface="Times New Roman"/>
                        </a:rPr>
                        <a:t>Литература</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algn="ctr">
                        <a:lnSpc>
                          <a:spcPct val="115000"/>
                        </a:lnSpc>
                        <a:spcAft>
                          <a:spcPts val="0"/>
                        </a:spcAft>
                        <a:tabLst>
                          <a:tab pos="1350645" algn="l"/>
                        </a:tabLst>
                      </a:pPr>
                      <a:r>
                        <a:rPr lang="ru-RU" sz="1100" b="1" i="0">
                          <a:solidFill>
                            <a:srgbClr val="0070C0"/>
                          </a:solidFill>
                          <a:effectLst/>
                          <a:latin typeface="Times New Roman"/>
                          <a:ea typeface="Times New Roman"/>
                        </a:rPr>
                        <a:t>27 октября 2020</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a:solidFill>
                            <a:srgbClr val="0070C0"/>
                          </a:solidFill>
                          <a:effectLst/>
                          <a:latin typeface="Times New Roman"/>
                          <a:ea typeface="Times New Roman"/>
                        </a:rPr>
                        <a:t>Зинин С.А., </a:t>
                      </a:r>
                      <a:r>
                        <a:rPr lang="ru-RU" sz="11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литературе</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777">
                <a:tc>
                  <a:txBody>
                    <a:bodyPr/>
                    <a:lstStyle/>
                    <a:p>
                      <a:pPr marL="90170" marR="107950" algn="ctr">
                        <a:lnSpc>
                          <a:spcPct val="112000"/>
                        </a:lnSpc>
                        <a:spcAft>
                          <a:spcPts val="200"/>
                        </a:spcAft>
                        <a:tabLst>
                          <a:tab pos="1350645" algn="l"/>
                        </a:tabLst>
                      </a:pPr>
                      <a:r>
                        <a:rPr lang="ru-RU" sz="1100" b="1" i="0">
                          <a:solidFill>
                            <a:srgbClr val="0070C0"/>
                          </a:solidFill>
                          <a:effectLst/>
                          <a:latin typeface="Times New Roman"/>
                          <a:ea typeface="Times New Roman"/>
                        </a:rPr>
                        <a:t>Итоговое</a:t>
                      </a:r>
                      <a:endParaRPr lang="ru-RU" sz="1100" i="1">
                        <a:solidFill>
                          <a:srgbClr val="0070C0"/>
                        </a:solidFill>
                        <a:effectLst/>
                        <a:latin typeface="Times New Roman"/>
                        <a:ea typeface="Times New Roman"/>
                      </a:endParaRPr>
                    </a:p>
                    <a:p>
                      <a:pPr marL="90170" marR="107950" algn="ctr">
                        <a:lnSpc>
                          <a:spcPct val="112000"/>
                        </a:lnSpc>
                        <a:spcAft>
                          <a:spcPts val="0"/>
                        </a:spcAft>
                        <a:tabLst>
                          <a:tab pos="1350645" algn="l"/>
                        </a:tabLst>
                      </a:pPr>
                      <a:r>
                        <a:rPr lang="ru-RU" sz="1100" b="1" i="0">
                          <a:solidFill>
                            <a:srgbClr val="0070C0"/>
                          </a:solidFill>
                          <a:effectLst/>
                          <a:latin typeface="Times New Roman"/>
                          <a:ea typeface="Times New Roman"/>
                        </a:rPr>
                        <a:t>сочинение</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indent="152400" algn="ctr">
                        <a:lnSpc>
                          <a:spcPct val="112000"/>
                        </a:lnSpc>
                        <a:spcAft>
                          <a:spcPts val="0"/>
                        </a:spcAft>
                        <a:tabLst>
                          <a:tab pos="1350645" algn="l"/>
                        </a:tabLst>
                      </a:pPr>
                      <a:r>
                        <a:rPr lang="ru-RU" sz="1100" b="1" i="0">
                          <a:solidFill>
                            <a:srgbClr val="0070C0"/>
                          </a:solidFill>
                          <a:effectLst/>
                          <a:latin typeface="Times New Roman"/>
                          <a:ea typeface="Times New Roman"/>
                        </a:rPr>
                        <a:t>29 октября</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a:solidFill>
                            <a:srgbClr val="0070C0"/>
                          </a:solidFill>
                          <a:effectLst/>
                          <a:latin typeface="Times New Roman"/>
                          <a:ea typeface="Times New Roman"/>
                        </a:rPr>
                        <a:t>Федоров А.В., </a:t>
                      </a:r>
                      <a:r>
                        <a:rPr lang="ru-RU" sz="1100" i="1" dirty="0">
                          <a:solidFill>
                            <a:srgbClr val="0070C0"/>
                          </a:solidFill>
                          <a:effectLst/>
                          <a:latin typeface="Times New Roman"/>
                          <a:ea typeface="Times New Roman"/>
                        </a:rPr>
                        <a:t>член комиссии разработчиков тем итогового сочинения</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759">
                <a:tc>
                  <a:txBody>
                    <a:bodyPr/>
                    <a:lstStyle/>
                    <a:p>
                      <a:pPr marL="90170" marR="107950" algn="ctr">
                        <a:lnSpc>
                          <a:spcPct val="112000"/>
                        </a:lnSpc>
                        <a:spcAft>
                          <a:spcPts val="0"/>
                        </a:spcAft>
                        <a:tabLst>
                          <a:tab pos="1350645" algn="l"/>
                        </a:tabLst>
                      </a:pPr>
                      <a:r>
                        <a:rPr lang="ru-RU" sz="1100" b="1" i="0">
                          <a:solidFill>
                            <a:srgbClr val="0070C0"/>
                          </a:solidFill>
                          <a:effectLst/>
                          <a:latin typeface="Times New Roman"/>
                          <a:ea typeface="Times New Roman"/>
                        </a:rPr>
                        <a:t>География</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marR="106045" indent="152400" algn="ctr">
                        <a:lnSpc>
                          <a:spcPct val="112000"/>
                        </a:lnSpc>
                        <a:spcAft>
                          <a:spcPts val="0"/>
                        </a:spcAft>
                        <a:tabLst>
                          <a:tab pos="1350645" algn="l"/>
                        </a:tabLst>
                      </a:pPr>
                      <a:r>
                        <a:rPr lang="ru-RU" sz="1100" b="1" i="0">
                          <a:solidFill>
                            <a:srgbClr val="0070C0"/>
                          </a:solidFill>
                          <a:effectLst/>
                          <a:latin typeface="Times New Roman"/>
                          <a:ea typeface="Times New Roman"/>
                        </a:rPr>
                        <a:t>30 октября</a:t>
                      </a:r>
                      <a:endParaRPr lang="ru-RU" sz="1100" i="1">
                        <a:solidFill>
                          <a:srgbClr val="0070C0"/>
                        </a:solidFill>
                        <a:effectLst/>
                        <a:latin typeface="Times New Roman"/>
                        <a:ea typeface="Times New Roman"/>
                      </a:endParaRP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170" algn="l">
                        <a:lnSpc>
                          <a:spcPct val="112000"/>
                        </a:lnSpc>
                        <a:spcAft>
                          <a:spcPts val="0"/>
                        </a:spcAft>
                        <a:tabLst>
                          <a:tab pos="1350645" algn="l"/>
                        </a:tabLst>
                      </a:pPr>
                      <a:r>
                        <a:rPr lang="ru-RU" sz="1100" i="0" dirty="0" err="1">
                          <a:solidFill>
                            <a:srgbClr val="0070C0"/>
                          </a:solidFill>
                          <a:effectLst/>
                          <a:latin typeface="Times New Roman"/>
                          <a:ea typeface="Times New Roman"/>
                        </a:rPr>
                        <a:t>Лобжанидзе</a:t>
                      </a:r>
                      <a:r>
                        <a:rPr lang="ru-RU" sz="1100" i="0" dirty="0">
                          <a:solidFill>
                            <a:srgbClr val="0070C0"/>
                          </a:solidFill>
                          <a:effectLst/>
                          <a:latin typeface="Times New Roman"/>
                          <a:ea typeface="Times New Roman"/>
                        </a:rPr>
                        <a:t> А.А., </a:t>
                      </a:r>
                      <a:r>
                        <a:rPr lang="ru-RU" sz="1100" i="1" dirty="0">
                          <a:solidFill>
                            <a:srgbClr val="0070C0"/>
                          </a:solidFill>
                          <a:effectLst/>
                          <a:latin typeface="Times New Roman"/>
                          <a:ea typeface="Times New Roman"/>
                        </a:rPr>
                        <a:t>руководитель комиссии по разработке контрольных измерительных материалов, используемых при проведении государственной итоговой аттестации по образовательным программам основного общего и среднего общего образования по географии</a:t>
                      </a:r>
                    </a:p>
                  </a:txBody>
                  <a:tcPr marL="3728" marR="37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708194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88840"/>
            <a:ext cx="7408333" cy="4137323"/>
          </a:xfrm>
        </p:spPr>
        <p:txBody>
          <a:bodyPr>
            <a:normAutofit fontScale="92500"/>
          </a:bodyPr>
          <a:lstStyle/>
          <a:p>
            <a:pPr marL="342900" lvl="0" indent="-342900" algn="ctr" fontAlgn="base">
              <a:spcAft>
                <a:spcPct val="0"/>
              </a:spcAft>
              <a:buClr>
                <a:srgbClr val="D16349"/>
              </a:buClr>
              <a:buSzPct val="70000"/>
              <a:buNone/>
            </a:pPr>
            <a:r>
              <a:rPr lang="ru-RU" altLang="ru-RU" sz="2600" b="1" dirty="0">
                <a:solidFill>
                  <a:srgbClr val="002060"/>
                </a:solidFill>
                <a:latin typeface="Calibri" pitchFamily="34" charset="0"/>
                <a:cs typeface="Times New Roman" pitchFamily="18" charset="0"/>
              </a:rPr>
              <a:t>Муниципальный координатор ЕГЭ – ведущий специалист Комитета образования администрации </a:t>
            </a:r>
            <a:r>
              <a:rPr lang="ru-RU" altLang="ru-RU" sz="2600" b="1" dirty="0" err="1">
                <a:solidFill>
                  <a:srgbClr val="002060"/>
                </a:solidFill>
                <a:latin typeface="Calibri" pitchFamily="34" charset="0"/>
                <a:cs typeface="Times New Roman" pitchFamily="18" charset="0"/>
              </a:rPr>
              <a:t>Сосновоборского</a:t>
            </a:r>
            <a:r>
              <a:rPr lang="ru-RU" altLang="ru-RU" sz="2600" b="1" dirty="0">
                <a:solidFill>
                  <a:srgbClr val="002060"/>
                </a:solidFill>
                <a:latin typeface="Calibri" pitchFamily="34" charset="0"/>
                <a:cs typeface="Times New Roman" pitchFamily="18" charset="0"/>
              </a:rPr>
              <a:t> городского округа </a:t>
            </a:r>
            <a:endParaRPr lang="ru-RU" altLang="ru-RU" sz="2600" dirty="0">
              <a:solidFill>
                <a:srgbClr val="002060"/>
              </a:solidFill>
              <a:latin typeface="Calibri" pitchFamily="34" charset="0"/>
              <a:cs typeface="Times New Roman" pitchFamily="18" charset="0"/>
            </a:endParaRPr>
          </a:p>
          <a:p>
            <a:pPr marL="342900" lvl="0" indent="-342900" algn="ctr" fontAlgn="base">
              <a:spcAft>
                <a:spcPct val="0"/>
              </a:spcAft>
              <a:buClr>
                <a:srgbClr val="D16349"/>
              </a:buClr>
              <a:buSzPct val="70000"/>
              <a:buNone/>
            </a:pPr>
            <a:r>
              <a:rPr lang="ru-RU" altLang="ru-RU" sz="2600" b="1" dirty="0" err="1">
                <a:solidFill>
                  <a:srgbClr val="002060"/>
                </a:solidFill>
                <a:latin typeface="Calibri" pitchFamily="34" charset="0"/>
                <a:cs typeface="Times New Roman" pitchFamily="18" charset="0"/>
              </a:rPr>
              <a:t>Бызова</a:t>
            </a:r>
            <a:r>
              <a:rPr lang="ru-RU" altLang="ru-RU" sz="2600" b="1" dirty="0">
                <a:solidFill>
                  <a:srgbClr val="002060"/>
                </a:solidFill>
                <a:latin typeface="Calibri" pitchFamily="34" charset="0"/>
                <a:cs typeface="Times New Roman" pitchFamily="18" charset="0"/>
              </a:rPr>
              <a:t> Дарья Сергеевна</a:t>
            </a:r>
            <a:endParaRPr lang="ru-RU" altLang="ru-RU" sz="2600" dirty="0">
              <a:solidFill>
                <a:srgbClr val="002060"/>
              </a:solidFill>
              <a:latin typeface="Calibri" pitchFamily="34" charset="0"/>
              <a:cs typeface="Times New Roman" pitchFamily="18" charset="0"/>
            </a:endParaRPr>
          </a:p>
          <a:p>
            <a:pPr marL="342900" lvl="0" indent="-342900" algn="ctr" fontAlgn="base">
              <a:spcAft>
                <a:spcPct val="0"/>
              </a:spcAft>
              <a:buClr>
                <a:srgbClr val="D16349"/>
              </a:buClr>
              <a:buSzPct val="70000"/>
              <a:buNone/>
            </a:pPr>
            <a:r>
              <a:rPr lang="ru-RU" altLang="ru-RU" sz="2600" b="1" dirty="0" smtClean="0">
                <a:solidFill>
                  <a:srgbClr val="C00000"/>
                </a:solidFill>
                <a:latin typeface="Calibri" pitchFamily="34" charset="0"/>
                <a:cs typeface="Times New Roman" pitchFamily="18" charset="0"/>
              </a:rPr>
              <a:t>8(81369)2-97-49</a:t>
            </a:r>
            <a:endParaRPr lang="ru-RU" altLang="ru-RU" sz="2600" b="1" dirty="0">
              <a:solidFill>
                <a:srgbClr val="C00000"/>
              </a:solidFill>
              <a:latin typeface="Calibri" pitchFamily="34" charset="0"/>
              <a:cs typeface="Times New Roman" pitchFamily="18" charset="0"/>
            </a:endParaRPr>
          </a:p>
          <a:p>
            <a:pPr marL="342900" lvl="0" indent="-342900" algn="ctr" fontAlgn="base">
              <a:spcAft>
                <a:spcPct val="0"/>
              </a:spcAft>
              <a:buClr>
                <a:srgbClr val="D16349"/>
              </a:buClr>
              <a:buSzPct val="70000"/>
              <a:buNone/>
            </a:pPr>
            <a:r>
              <a:rPr lang="ru-RU" altLang="ru-RU" sz="2600" b="1" dirty="0">
                <a:solidFill>
                  <a:srgbClr val="002060"/>
                </a:solidFill>
                <a:latin typeface="Calibri" pitchFamily="34" charset="0"/>
                <a:cs typeface="Times New Roman" pitchFamily="18" charset="0"/>
              </a:rPr>
              <a:t>Школьный координатор ЕГЭ- заместитель директора по УВР </a:t>
            </a:r>
            <a:r>
              <a:rPr lang="ru-RU" altLang="ru-RU" sz="2600" b="1" dirty="0" err="1">
                <a:solidFill>
                  <a:srgbClr val="002060"/>
                </a:solidFill>
                <a:latin typeface="Calibri" pitchFamily="34" charset="0"/>
                <a:cs typeface="Times New Roman" pitchFamily="18" charset="0"/>
              </a:rPr>
              <a:t>Скуматова</a:t>
            </a:r>
            <a:r>
              <a:rPr lang="ru-RU" altLang="ru-RU" sz="2600" b="1" dirty="0">
                <a:solidFill>
                  <a:srgbClr val="002060"/>
                </a:solidFill>
                <a:latin typeface="Calibri" pitchFamily="34" charset="0"/>
                <a:cs typeface="Times New Roman" pitchFamily="18" charset="0"/>
              </a:rPr>
              <a:t> Елена Геннадьевна</a:t>
            </a:r>
            <a:endParaRPr lang="ru-RU" altLang="ru-RU" sz="2600" dirty="0">
              <a:solidFill>
                <a:srgbClr val="002060"/>
              </a:solidFill>
              <a:latin typeface="Calibri" pitchFamily="34" charset="0"/>
              <a:cs typeface="Times New Roman" pitchFamily="18" charset="0"/>
            </a:endParaRPr>
          </a:p>
          <a:p>
            <a:pPr marL="342900" lvl="0" indent="-342900" algn="ctr" fontAlgn="base">
              <a:spcAft>
                <a:spcPct val="0"/>
              </a:spcAft>
              <a:buClr>
                <a:srgbClr val="D16349"/>
              </a:buClr>
              <a:buSzPct val="70000"/>
              <a:buNone/>
            </a:pPr>
            <a:r>
              <a:rPr lang="ru-RU" altLang="ru-RU" sz="2600" b="1" dirty="0" smtClean="0">
                <a:solidFill>
                  <a:srgbClr val="C00000"/>
                </a:solidFill>
                <a:latin typeface="Calibri" pitchFamily="34" charset="0"/>
                <a:cs typeface="Times New Roman" pitchFamily="18" charset="0"/>
              </a:rPr>
              <a:t>8(81369)4-02-88</a:t>
            </a:r>
            <a:endParaRPr lang="ru-RU" altLang="ru-RU" sz="2600" b="1" dirty="0">
              <a:solidFill>
                <a:srgbClr val="C00000"/>
              </a:solidFill>
              <a:latin typeface="Calibri" pitchFamily="34" charset="0"/>
              <a:cs typeface="Times New Roman" pitchFamily="18" charset="0"/>
            </a:endParaRPr>
          </a:p>
          <a:p>
            <a:pPr marL="342900" lvl="0" indent="-342900" algn="ctr" fontAlgn="base">
              <a:spcAft>
                <a:spcPct val="0"/>
              </a:spcAft>
              <a:buClr>
                <a:srgbClr val="D16349"/>
              </a:buClr>
              <a:buSzPct val="70000"/>
              <a:buNone/>
            </a:pPr>
            <a:r>
              <a:rPr lang="ru-RU" altLang="ru-RU" sz="2600" b="1" dirty="0">
                <a:solidFill>
                  <a:srgbClr val="C00000"/>
                </a:solidFill>
                <a:latin typeface="Calibri" pitchFamily="34" charset="0"/>
                <a:cs typeface="Times New Roman" pitchFamily="18" charset="0"/>
              </a:rPr>
              <a:t>89523889125</a:t>
            </a:r>
            <a:r>
              <a:rPr lang="ru-RU" altLang="ru-RU" sz="2600" b="1" dirty="0">
                <a:solidFill>
                  <a:srgbClr val="646B86"/>
                </a:solidFill>
                <a:latin typeface="Calibri" pitchFamily="34" charset="0"/>
                <a:cs typeface="Times New Roman" pitchFamily="18" charset="0"/>
              </a:rPr>
              <a:t> </a:t>
            </a:r>
            <a:endParaRPr lang="ru-RU" altLang="ru-RU" sz="2600" dirty="0">
              <a:solidFill>
                <a:srgbClr val="646B86"/>
              </a:solidFill>
              <a:latin typeface="Calibri" pitchFamily="34" charset="0"/>
              <a:cs typeface="Times New Roman" pitchFamily="18" charset="0"/>
            </a:endParaRPr>
          </a:p>
          <a:p>
            <a:pPr marL="342900" lvl="0" indent="-342900" fontAlgn="base">
              <a:spcAft>
                <a:spcPct val="0"/>
              </a:spcAft>
              <a:buClr>
                <a:srgbClr val="D16349"/>
              </a:buClr>
              <a:buSzPct val="70000"/>
              <a:buFont typeface="Wingdings 2" pitchFamily="18" charset="2"/>
              <a:buChar char=""/>
            </a:pPr>
            <a:endParaRPr lang="ru-RU" altLang="ru-RU" sz="3200" dirty="0">
              <a:solidFill>
                <a:srgbClr val="646B86"/>
              </a:solidFill>
              <a:latin typeface="Franklin Gothic Book"/>
            </a:endParaRPr>
          </a:p>
          <a:p>
            <a:pPr marL="0" indent="0">
              <a:buNone/>
            </a:pPr>
            <a:endParaRPr lang="ru-RU" dirty="0"/>
          </a:p>
        </p:txBody>
      </p:sp>
      <p:sp>
        <p:nvSpPr>
          <p:cNvPr id="3" name="Заголовок 2"/>
          <p:cNvSpPr>
            <a:spLocks noGrp="1"/>
          </p:cNvSpPr>
          <p:nvPr>
            <p:ph type="title"/>
          </p:nvPr>
        </p:nvSpPr>
        <p:spPr/>
        <p:txBody>
          <a:bodyPr>
            <a:normAutofit/>
          </a:bodyPr>
          <a:lstStyle/>
          <a:p>
            <a:r>
              <a:rPr lang="ru-RU" sz="2400" b="1" dirty="0" smtClean="0">
                <a:solidFill>
                  <a:srgbClr val="C00000"/>
                </a:solidFill>
                <a:latin typeface="Open sans"/>
              </a:rPr>
              <a:t>Горячая линия</a:t>
            </a:r>
            <a:endParaRPr lang="ru-RU" sz="2400" b="1" dirty="0">
              <a:solidFill>
                <a:srgbClr val="C00000"/>
              </a:solidFill>
              <a:latin typeface="Open sans"/>
            </a:endParaRPr>
          </a:p>
        </p:txBody>
      </p:sp>
    </p:spTree>
    <p:extLst>
      <p:ext uri="{BB962C8B-B14F-4D97-AF65-F5344CB8AC3E}">
        <p14:creationId xmlns:p14="http://schemas.microsoft.com/office/powerpoint/2010/main" val="2244527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fontScale="85000" lnSpcReduction="20000"/>
          </a:bodyPr>
          <a:lstStyle/>
          <a:p>
            <a:pPr algn="ctr" eaLnBrk="0" hangingPunct="0">
              <a:spcBef>
                <a:spcPct val="0"/>
              </a:spcBef>
            </a:pPr>
            <a:endParaRPr lang="ru-RU" b="1" dirty="0" smtClean="0">
              <a:solidFill>
                <a:srgbClr val="FF0000"/>
              </a:solidFill>
              <a:latin typeface="Open sans"/>
              <a:cs typeface="Times New Roman" pitchFamily="18" charset="0"/>
            </a:endParaRPr>
          </a:p>
          <a:p>
            <a:pPr marL="0" indent="0" algn="ctr" eaLnBrk="0" hangingPunct="0">
              <a:spcBef>
                <a:spcPct val="0"/>
              </a:spcBef>
              <a:buNone/>
            </a:pPr>
            <a:endParaRPr lang="ru-RU" b="1" dirty="0">
              <a:solidFill>
                <a:srgbClr val="FF0000"/>
              </a:solidFill>
              <a:latin typeface="Open sans"/>
              <a:cs typeface="Times New Roman" pitchFamily="18" charset="0"/>
            </a:endParaRPr>
          </a:p>
          <a:p>
            <a:pPr marL="0" indent="0" algn="ctr" eaLnBrk="0" hangingPunct="0">
              <a:spcBef>
                <a:spcPct val="0"/>
              </a:spcBef>
              <a:buNone/>
            </a:pPr>
            <a:r>
              <a:rPr lang="ru-RU" b="1" dirty="0" smtClean="0">
                <a:solidFill>
                  <a:srgbClr val="FF0000"/>
                </a:solidFill>
                <a:latin typeface="Open sans"/>
                <a:cs typeface="Times New Roman" pitchFamily="18" charset="0"/>
              </a:rPr>
              <a:t>Основной </a:t>
            </a:r>
            <a:r>
              <a:rPr lang="ru-RU" b="1" dirty="0">
                <a:solidFill>
                  <a:srgbClr val="FF0000"/>
                </a:solidFill>
                <a:latin typeface="Open sans"/>
                <a:cs typeface="Times New Roman" pitchFamily="18" charset="0"/>
              </a:rPr>
              <a:t>день - 2 декабря 2020 года  </a:t>
            </a:r>
            <a:endParaRPr lang="ru-RU" b="1" dirty="0" smtClean="0">
              <a:solidFill>
                <a:srgbClr val="FF0000"/>
              </a:solidFill>
              <a:latin typeface="Open sans"/>
              <a:cs typeface="Times New Roman" pitchFamily="18" charset="0"/>
            </a:endParaRPr>
          </a:p>
          <a:p>
            <a:pPr marL="0" indent="0" algn="ctr" eaLnBrk="0" hangingPunct="0">
              <a:spcBef>
                <a:spcPct val="0"/>
              </a:spcBef>
              <a:buNone/>
              <a:defRPr/>
            </a:pPr>
            <a:r>
              <a:rPr lang="ru-RU" b="1" dirty="0" smtClean="0">
                <a:solidFill>
                  <a:srgbClr val="FF0000"/>
                </a:solidFill>
                <a:latin typeface="Open sans"/>
                <a:cs typeface="Times New Roman" pitchFamily="18" charset="0"/>
              </a:rPr>
              <a:t>Резервные </a:t>
            </a:r>
            <a:r>
              <a:rPr lang="ru-RU" b="1" dirty="0">
                <a:solidFill>
                  <a:srgbClr val="FF0000"/>
                </a:solidFill>
                <a:latin typeface="Open sans"/>
                <a:cs typeface="Times New Roman" pitchFamily="18" charset="0"/>
              </a:rPr>
              <a:t>дни - 3 февраля и 5 мая 2021 </a:t>
            </a:r>
            <a:r>
              <a:rPr lang="ru-RU" b="1" dirty="0" smtClean="0">
                <a:solidFill>
                  <a:srgbClr val="FF0000"/>
                </a:solidFill>
                <a:latin typeface="Open sans"/>
                <a:cs typeface="Times New Roman" pitchFamily="18" charset="0"/>
              </a:rPr>
              <a:t>года</a:t>
            </a:r>
          </a:p>
          <a:p>
            <a:pPr marL="176213" lvl="0" indent="0" algn="ctr" eaLnBrk="0" hangingPunct="0">
              <a:spcBef>
                <a:spcPct val="0"/>
              </a:spcBef>
              <a:buClrTx/>
              <a:buSzTx/>
              <a:buNone/>
              <a:defRPr/>
            </a:pPr>
            <a:r>
              <a:rPr lang="ru-RU" sz="1600" u="sng" dirty="0">
                <a:solidFill>
                  <a:srgbClr val="FF0000"/>
                </a:solidFill>
                <a:latin typeface="Open sans"/>
                <a:cs typeface="Times New Roman" pitchFamily="18" charset="0"/>
              </a:rPr>
              <a:t>Повторный допуск к написанию ИСИ в дополнительные сроки (п.29):</a:t>
            </a:r>
          </a:p>
          <a:p>
            <a:pPr marL="176213" lvl="0" indent="0" algn="ctr" eaLnBrk="0" hangingPunct="0">
              <a:spcBef>
                <a:spcPct val="0"/>
              </a:spcBef>
              <a:buClrTx/>
              <a:buSzTx/>
              <a:buNone/>
              <a:defRPr/>
            </a:pPr>
            <a:endParaRPr lang="ru-RU" sz="1600" b="1" dirty="0">
              <a:solidFill>
                <a:srgbClr val="002060"/>
              </a:solidFill>
              <a:latin typeface="Open sans"/>
              <a:cs typeface="Times New Roman" pitchFamily="18" charset="0"/>
            </a:endParaRPr>
          </a:p>
          <a:p>
            <a:pPr marL="176213" lvl="0" indent="184150" algn="just" eaLnBrk="0" hangingPunct="0">
              <a:spcBef>
                <a:spcPct val="0"/>
              </a:spcBef>
              <a:buClrTx/>
              <a:buSzTx/>
              <a:buFont typeface="Arial" panose="020B0604020202020204" pitchFamily="34" charset="0"/>
              <a:buChar char="•"/>
              <a:defRPr/>
            </a:pPr>
            <a:r>
              <a:rPr lang="ru-RU" sz="2200" dirty="0">
                <a:solidFill>
                  <a:srgbClr val="002060"/>
                </a:solidFill>
                <a:latin typeface="Open sans"/>
                <a:cs typeface="Times New Roman" pitchFamily="18" charset="0"/>
              </a:rPr>
              <a:t>обучающиеся XI (XII) классов, экстерны, </a:t>
            </a:r>
            <a:r>
              <a:rPr lang="ru-RU" sz="2200" b="1" dirty="0">
                <a:solidFill>
                  <a:srgbClr val="002060"/>
                </a:solidFill>
                <a:latin typeface="Open sans"/>
                <a:cs typeface="Times New Roman" pitchFamily="18" charset="0"/>
              </a:rPr>
              <a:t>получившие по ИСИ неудовлетворительный результат ("незачет")</a:t>
            </a:r>
            <a:r>
              <a:rPr lang="ru-RU" sz="2200" dirty="0">
                <a:solidFill>
                  <a:srgbClr val="002060"/>
                </a:solidFill>
                <a:latin typeface="Open sans"/>
                <a:cs typeface="Times New Roman" pitchFamily="18" charset="0"/>
              </a:rPr>
              <a:t>;</a:t>
            </a:r>
          </a:p>
          <a:p>
            <a:pPr marL="176213" lvl="0" indent="184150" algn="just" eaLnBrk="0" hangingPunct="0">
              <a:spcBef>
                <a:spcPct val="0"/>
              </a:spcBef>
              <a:buClrTx/>
              <a:buSzTx/>
              <a:buFont typeface="Arial" panose="020B0604020202020204" pitchFamily="34" charset="0"/>
              <a:buChar char="•"/>
              <a:defRPr/>
            </a:pPr>
            <a:r>
              <a:rPr lang="ru-RU" sz="2200" dirty="0">
                <a:solidFill>
                  <a:srgbClr val="002060"/>
                </a:solidFill>
                <a:latin typeface="Open sans"/>
                <a:cs typeface="Times New Roman" pitchFamily="18" charset="0"/>
              </a:rPr>
              <a:t>обучающиеся XI (XII) классов, экстерны, </a:t>
            </a:r>
            <a:r>
              <a:rPr lang="ru-RU" sz="2200" b="1" dirty="0">
                <a:solidFill>
                  <a:srgbClr val="002060"/>
                </a:solidFill>
                <a:latin typeface="Open sans"/>
                <a:cs typeface="Times New Roman" pitchFamily="18" charset="0"/>
              </a:rPr>
              <a:t>удаленные с ИСИ за нарушение требований Порядка проведения ГИА</a:t>
            </a:r>
            <a:r>
              <a:rPr lang="ru-RU" sz="2200" dirty="0">
                <a:solidFill>
                  <a:srgbClr val="002060"/>
                </a:solidFill>
                <a:latin typeface="Open sans"/>
                <a:cs typeface="Times New Roman" pitchFamily="18" charset="0"/>
              </a:rPr>
              <a:t>;</a:t>
            </a:r>
          </a:p>
          <a:p>
            <a:pPr marL="176213" lvl="0" indent="184150" algn="just" eaLnBrk="0" hangingPunct="0">
              <a:spcBef>
                <a:spcPct val="0"/>
              </a:spcBef>
              <a:buClrTx/>
              <a:buSzTx/>
              <a:buFont typeface="Arial" panose="020B0604020202020204" pitchFamily="34" charset="0"/>
              <a:buChar char="•"/>
              <a:defRPr/>
            </a:pPr>
            <a:r>
              <a:rPr lang="ru-RU" sz="2200" dirty="0">
                <a:solidFill>
                  <a:srgbClr val="002060"/>
                </a:solidFill>
                <a:latin typeface="Open sans"/>
                <a:cs typeface="Times New Roman" pitchFamily="18" charset="0"/>
              </a:rPr>
              <a:t>участники ИСИ, </a:t>
            </a:r>
            <a:r>
              <a:rPr lang="ru-RU" sz="2200" b="1" dirty="0">
                <a:solidFill>
                  <a:srgbClr val="002060"/>
                </a:solidFill>
                <a:latin typeface="Open sans"/>
                <a:cs typeface="Times New Roman" pitchFamily="18" charset="0"/>
              </a:rPr>
              <a:t>не явившиеся на ИСИ, не завершившие написание ИСИ по уважительным причинам </a:t>
            </a:r>
            <a:r>
              <a:rPr lang="ru-RU" sz="2200" dirty="0">
                <a:solidFill>
                  <a:srgbClr val="002060"/>
                </a:solidFill>
                <a:latin typeface="Open sans"/>
                <a:cs typeface="Times New Roman" pitchFamily="18" charset="0"/>
              </a:rPr>
              <a:t>(болезнь или иные обстоятельства), подтвержденным документально.</a:t>
            </a:r>
          </a:p>
          <a:p>
            <a:pPr marL="176213" lvl="0" indent="0" algn="ctr" eaLnBrk="0" hangingPunct="0">
              <a:spcBef>
                <a:spcPct val="0"/>
              </a:spcBef>
              <a:buClrTx/>
              <a:buSzTx/>
              <a:buNone/>
              <a:defRPr/>
            </a:pPr>
            <a:endParaRPr lang="ru-RU" sz="2200" dirty="0">
              <a:solidFill>
                <a:srgbClr val="002060"/>
              </a:solidFill>
              <a:latin typeface="Open sans"/>
              <a:cs typeface="Times New Roman" pitchFamily="18" charset="0"/>
            </a:endParaRPr>
          </a:p>
          <a:p>
            <a:pPr marL="176213" lvl="0" indent="0" algn="ctr" eaLnBrk="0" hangingPunct="0">
              <a:spcBef>
                <a:spcPct val="0"/>
              </a:spcBef>
              <a:buClrTx/>
              <a:buSzTx/>
              <a:buNone/>
              <a:defRPr/>
            </a:pPr>
            <a:r>
              <a:rPr lang="ru-RU" sz="2200" dirty="0">
                <a:solidFill>
                  <a:srgbClr val="002060"/>
                </a:solidFill>
                <a:latin typeface="Open sans"/>
                <a:cs typeface="Times New Roman" pitchFamily="18" charset="0"/>
              </a:rPr>
              <a:t>Обучающиеся, получившие по ИСИ «незачет», могут быть повторно допущены к участию </a:t>
            </a:r>
            <a:r>
              <a:rPr lang="ru-RU" sz="2200" dirty="0" smtClean="0">
                <a:solidFill>
                  <a:srgbClr val="002060"/>
                </a:solidFill>
                <a:latin typeface="Open sans"/>
                <a:cs typeface="Times New Roman" pitchFamily="18" charset="0"/>
              </a:rPr>
              <a:t>в </a:t>
            </a:r>
            <a:r>
              <a:rPr lang="ru-RU" sz="2200" dirty="0">
                <a:solidFill>
                  <a:srgbClr val="002060"/>
                </a:solidFill>
                <a:latin typeface="Open sans"/>
                <a:cs typeface="Times New Roman" pitchFamily="18" charset="0"/>
              </a:rPr>
              <a:t>ИСИ, но не более двух раз и только в сроки, установленные расписанием проведения ИСИ </a:t>
            </a:r>
            <a:endParaRPr lang="ru-RU" altLang="ru-RU" sz="2200" dirty="0">
              <a:solidFill>
                <a:srgbClr val="002060"/>
              </a:solidFill>
              <a:latin typeface="Open sans"/>
              <a:cs typeface="Times New Roman" pitchFamily="18" charset="0"/>
            </a:endParaRPr>
          </a:p>
          <a:p>
            <a:pPr algn="ctr" eaLnBrk="0" hangingPunct="0">
              <a:spcBef>
                <a:spcPct val="0"/>
              </a:spcBef>
              <a:defRPr/>
            </a:pPr>
            <a:endParaRPr lang="ru-RU" sz="2000" b="1" dirty="0">
              <a:solidFill>
                <a:srgbClr val="FF0000"/>
              </a:solidFill>
              <a:latin typeface="Open sans"/>
              <a:cs typeface="Times New Roman" pitchFamily="18" charset="0"/>
            </a:endParaRPr>
          </a:p>
        </p:txBody>
      </p:sp>
      <p:sp>
        <p:nvSpPr>
          <p:cNvPr id="3" name="Заголовок 2"/>
          <p:cNvSpPr>
            <a:spLocks noGrp="1"/>
          </p:cNvSpPr>
          <p:nvPr>
            <p:ph type="title"/>
          </p:nvPr>
        </p:nvSpPr>
        <p:spPr>
          <a:xfrm>
            <a:off x="467544" y="332656"/>
            <a:ext cx="8229600" cy="930432"/>
          </a:xfrm>
        </p:spPr>
        <p:txBody>
          <a:bodyPr>
            <a:noAutofit/>
          </a:bodyPr>
          <a:lstStyle/>
          <a:p>
            <a:r>
              <a:rPr lang="ru-RU" sz="2400" b="1" dirty="0">
                <a:solidFill>
                  <a:srgbClr val="C00000"/>
                </a:solidFill>
                <a:latin typeface="Open sans"/>
                <a:cs typeface="Times New Roman" pitchFamily="18" charset="0"/>
              </a:rPr>
              <a:t>Сроки проведения ИСИ (п.19)</a:t>
            </a:r>
            <a:br>
              <a:rPr lang="ru-RU" sz="2400" b="1" dirty="0">
                <a:solidFill>
                  <a:srgbClr val="C00000"/>
                </a:solidFill>
                <a:latin typeface="Open sans"/>
                <a:cs typeface="Times New Roman" pitchFamily="18" charset="0"/>
              </a:rPr>
            </a:br>
            <a:endParaRPr lang="ru-RU" sz="2400" b="1" dirty="0">
              <a:solidFill>
                <a:srgbClr val="C00000"/>
              </a:solidFill>
              <a:latin typeface="Calibri" panose="020F0502020204030204" pitchFamily="34" charset="0"/>
            </a:endParaRPr>
          </a:p>
        </p:txBody>
      </p:sp>
    </p:spTree>
    <p:extLst>
      <p:ext uri="{BB962C8B-B14F-4D97-AF65-F5344CB8AC3E}">
        <p14:creationId xmlns:p14="http://schemas.microsoft.com/office/powerpoint/2010/main" val="38004345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fontScale="92500" lnSpcReduction="20000"/>
          </a:bodyPr>
          <a:lstStyle/>
          <a:p>
            <a:pPr marL="0" lvl="0" indent="0" algn="ctr" fontAlgn="base">
              <a:lnSpc>
                <a:spcPct val="300000"/>
              </a:lnSpc>
              <a:spcBef>
                <a:spcPct val="0"/>
              </a:spcBef>
              <a:spcAft>
                <a:spcPct val="0"/>
              </a:spcAft>
              <a:buClrTx/>
              <a:buSzTx/>
              <a:buNone/>
            </a:pPr>
            <a:r>
              <a:rPr lang="ru-RU" altLang="ru-RU" sz="2600" b="1" dirty="0">
                <a:solidFill>
                  <a:srgbClr val="FF0000"/>
                </a:solidFill>
                <a:latin typeface="Open sans"/>
              </a:rPr>
              <a:t>Сайт </a:t>
            </a:r>
            <a:r>
              <a:rPr lang="ru-RU" altLang="ru-RU" sz="2600" b="1" dirty="0" err="1">
                <a:solidFill>
                  <a:srgbClr val="FF0000"/>
                </a:solidFill>
                <a:latin typeface="Open sans"/>
              </a:rPr>
              <a:t>Рособрнадзора</a:t>
            </a:r>
            <a:r>
              <a:rPr lang="ru-RU" altLang="ru-RU" sz="2600" b="1" dirty="0">
                <a:solidFill>
                  <a:srgbClr val="FF0000"/>
                </a:solidFill>
                <a:latin typeface="Open sans"/>
              </a:rPr>
              <a:t> - </a:t>
            </a:r>
            <a:r>
              <a:rPr lang="en-US" altLang="ru-RU" sz="2600" b="1" dirty="0">
                <a:solidFill>
                  <a:srgbClr val="FF0000"/>
                </a:solidFill>
                <a:latin typeface="Open sans"/>
                <a:hlinkClick r:id="rId2"/>
              </a:rPr>
              <a:t>http://obrnadzor.gov.ru</a:t>
            </a:r>
            <a:endParaRPr lang="ru-RU" altLang="ru-RU" sz="2600" b="1" dirty="0">
              <a:solidFill>
                <a:srgbClr val="FF0000"/>
              </a:solidFill>
              <a:latin typeface="Open sans"/>
            </a:endParaRPr>
          </a:p>
          <a:p>
            <a:pPr marL="0" lvl="0" indent="0" algn="ctr" fontAlgn="base">
              <a:lnSpc>
                <a:spcPct val="300000"/>
              </a:lnSpc>
              <a:spcBef>
                <a:spcPct val="0"/>
              </a:spcBef>
              <a:spcAft>
                <a:spcPct val="0"/>
              </a:spcAft>
              <a:buClrTx/>
              <a:buSzTx/>
              <a:buNone/>
            </a:pPr>
            <a:r>
              <a:rPr lang="ru-RU" altLang="ru-RU" sz="2600" b="1" dirty="0">
                <a:solidFill>
                  <a:srgbClr val="FF0000"/>
                </a:solidFill>
                <a:latin typeface="Open sans"/>
              </a:rPr>
              <a:t>Сайт ФИПИ - </a:t>
            </a:r>
            <a:r>
              <a:rPr lang="en-US" altLang="ru-RU" sz="2600" b="1" dirty="0">
                <a:solidFill>
                  <a:srgbClr val="FF0000"/>
                </a:solidFill>
                <a:latin typeface="Open sans"/>
                <a:hlinkClick r:id="rId3"/>
              </a:rPr>
              <a:t>http://www.fipi.ru</a:t>
            </a:r>
            <a:endParaRPr lang="ru-RU" altLang="ru-RU" sz="2600" b="1" dirty="0">
              <a:solidFill>
                <a:srgbClr val="FF0000"/>
              </a:solidFill>
              <a:latin typeface="Open sans"/>
            </a:endParaRPr>
          </a:p>
          <a:p>
            <a:pPr marL="0" lvl="0" indent="0" algn="ctr" fontAlgn="base">
              <a:lnSpc>
                <a:spcPct val="300000"/>
              </a:lnSpc>
              <a:spcBef>
                <a:spcPct val="0"/>
              </a:spcBef>
              <a:spcAft>
                <a:spcPct val="0"/>
              </a:spcAft>
              <a:buClrTx/>
              <a:buSzTx/>
              <a:buNone/>
            </a:pPr>
            <a:r>
              <a:rPr lang="ru-RU" altLang="ru-RU" sz="2600" b="1" dirty="0">
                <a:solidFill>
                  <a:srgbClr val="FF0000"/>
                </a:solidFill>
                <a:latin typeface="Open sans"/>
              </a:rPr>
              <a:t>Сайт ЕГЭ - </a:t>
            </a:r>
            <a:r>
              <a:rPr lang="en-US" altLang="ru-RU" sz="2600" b="1" dirty="0">
                <a:solidFill>
                  <a:srgbClr val="FF0000"/>
                </a:solidFill>
                <a:latin typeface="Open sans"/>
                <a:hlinkClick r:id="rId4"/>
              </a:rPr>
              <a:t>http://ege.edu.ru/</a:t>
            </a:r>
            <a:endParaRPr lang="ru-RU" altLang="ru-RU" sz="2600" b="1" dirty="0">
              <a:solidFill>
                <a:srgbClr val="FF0000"/>
              </a:solidFill>
              <a:latin typeface="Open sans"/>
            </a:endParaRPr>
          </a:p>
          <a:p>
            <a:pPr marL="0" lvl="0" indent="0" algn="ctr" fontAlgn="base">
              <a:lnSpc>
                <a:spcPct val="200000"/>
              </a:lnSpc>
              <a:spcBef>
                <a:spcPct val="0"/>
              </a:spcBef>
              <a:spcAft>
                <a:spcPct val="0"/>
              </a:spcAft>
              <a:buClrTx/>
              <a:buSzTx/>
              <a:buNone/>
            </a:pPr>
            <a:r>
              <a:rPr lang="ru-RU" altLang="ru-RU" sz="2600" b="1" dirty="0">
                <a:solidFill>
                  <a:srgbClr val="FF0000"/>
                </a:solidFill>
                <a:latin typeface="Open sans"/>
              </a:rPr>
              <a:t>Сайт КОПО ЛО - </a:t>
            </a:r>
            <a:r>
              <a:rPr lang="en-US" altLang="ru-RU" sz="2600" b="1" dirty="0">
                <a:solidFill>
                  <a:srgbClr val="FF0000"/>
                </a:solidFill>
                <a:latin typeface="Open sans"/>
                <a:hlinkClick r:id="rId5"/>
              </a:rPr>
              <a:t>http://edu.lenobl.ru</a:t>
            </a:r>
            <a:endParaRPr lang="ru-RU" altLang="ru-RU" sz="2600" b="1" dirty="0">
              <a:solidFill>
                <a:srgbClr val="FF0000"/>
              </a:solidFill>
              <a:latin typeface="Open sans"/>
            </a:endParaRPr>
          </a:p>
          <a:p>
            <a:pPr marL="0" lvl="0" indent="0" algn="ctr" fontAlgn="base">
              <a:lnSpc>
                <a:spcPct val="200000"/>
              </a:lnSpc>
              <a:spcBef>
                <a:spcPct val="0"/>
              </a:spcBef>
              <a:spcAft>
                <a:spcPct val="0"/>
              </a:spcAft>
              <a:buClrTx/>
              <a:buSzTx/>
              <a:buNone/>
            </a:pPr>
            <a:r>
              <a:rPr lang="ru-RU" altLang="ru-RU" sz="2600" b="1" dirty="0">
                <a:solidFill>
                  <a:srgbClr val="FF0000"/>
                </a:solidFill>
                <a:latin typeface="Open sans"/>
              </a:rPr>
              <a:t>Раздел ГИА</a:t>
            </a:r>
            <a:endParaRPr lang="ru-RU" altLang="ru-RU" sz="2600" dirty="0">
              <a:solidFill>
                <a:srgbClr val="000000"/>
              </a:solidFill>
              <a:latin typeface="Open sans"/>
            </a:endParaRPr>
          </a:p>
          <a:p>
            <a:pPr marL="342900" lvl="0" indent="-342900" fontAlgn="base">
              <a:spcAft>
                <a:spcPct val="0"/>
              </a:spcAft>
              <a:buClr>
                <a:srgbClr val="D16349"/>
              </a:buClr>
              <a:buSzPct val="70000"/>
              <a:buFont typeface="Wingdings 2" pitchFamily="18" charset="2"/>
              <a:buChar char=""/>
            </a:pPr>
            <a:endParaRPr lang="ru-RU" altLang="ru-RU" sz="3200" dirty="0">
              <a:solidFill>
                <a:srgbClr val="646B86"/>
              </a:solidFill>
              <a:latin typeface="Franklin Gothic Book"/>
            </a:endParaRPr>
          </a:p>
          <a:p>
            <a:pPr marL="0" indent="0">
              <a:buNone/>
            </a:pPr>
            <a:endParaRPr lang="ru-RU" dirty="0"/>
          </a:p>
        </p:txBody>
      </p:sp>
      <p:sp>
        <p:nvSpPr>
          <p:cNvPr id="3" name="Заголовок 2"/>
          <p:cNvSpPr>
            <a:spLocks noGrp="1"/>
          </p:cNvSpPr>
          <p:nvPr>
            <p:ph type="title"/>
          </p:nvPr>
        </p:nvSpPr>
        <p:spPr/>
        <p:txBody>
          <a:bodyPr>
            <a:normAutofit/>
          </a:bodyPr>
          <a:lstStyle/>
          <a:p>
            <a:r>
              <a:rPr lang="ru-RU" sz="2400" b="1" dirty="0" smtClean="0">
                <a:solidFill>
                  <a:srgbClr val="C00000"/>
                </a:solidFill>
                <a:latin typeface="Open sans"/>
              </a:rPr>
              <a:t>Официальные ресурсы ГИА</a:t>
            </a:r>
            <a:endParaRPr lang="ru-RU" sz="2400" b="1" dirty="0">
              <a:solidFill>
                <a:srgbClr val="C00000"/>
              </a:solidFill>
              <a:latin typeface="Open sans"/>
            </a:endParaRPr>
          </a:p>
        </p:txBody>
      </p:sp>
    </p:spTree>
    <p:extLst>
      <p:ext uri="{BB962C8B-B14F-4D97-AF65-F5344CB8AC3E}">
        <p14:creationId xmlns:p14="http://schemas.microsoft.com/office/powerpoint/2010/main" val="6411411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2890391"/>
            <a:ext cx="7344816" cy="584775"/>
          </a:xfrm>
          <a:prstGeom prst="rect">
            <a:avLst/>
          </a:prstGeom>
        </p:spPr>
        <p:txBody>
          <a:bodyPr wrap="square">
            <a:spAutoFit/>
          </a:bodyPr>
          <a:lstStyle/>
          <a:p>
            <a:pPr marL="342900" lvl="0" indent="-342900" algn="ctr">
              <a:spcBef>
                <a:spcPct val="20000"/>
              </a:spcBef>
              <a:buClr>
                <a:srgbClr val="D16349"/>
              </a:buClr>
              <a:buSzPct val="70000"/>
              <a:defRPr/>
            </a:pPr>
            <a:r>
              <a:rPr lang="ru-RU" sz="3200" b="1" dirty="0">
                <a:ln w="10541" cmpd="sng">
                  <a:solidFill>
                    <a:srgbClr val="D16349">
                      <a:shade val="88000"/>
                      <a:satMod val="110000"/>
                    </a:srgbClr>
                  </a:solidFill>
                  <a:prstDash val="solid"/>
                </a:ln>
                <a:solidFill>
                  <a:srgbClr val="C00000"/>
                </a:solidFill>
                <a:latin typeface="Calibri" panose="020F0502020204030204" pitchFamily="34" charset="0"/>
              </a:rPr>
              <a:t>СПАСИБО ЗА ВНИМАНИЕ!</a:t>
            </a:r>
          </a:p>
        </p:txBody>
      </p:sp>
    </p:spTree>
    <p:extLst>
      <p:ext uri="{BB962C8B-B14F-4D97-AF65-F5344CB8AC3E}">
        <p14:creationId xmlns:p14="http://schemas.microsoft.com/office/powerpoint/2010/main" val="376017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408333" cy="4929411"/>
          </a:xfrm>
        </p:spPr>
        <p:txBody>
          <a:bodyPr>
            <a:normAutofit fontScale="92500" lnSpcReduction="10000"/>
          </a:bodyPr>
          <a:lstStyle/>
          <a:p>
            <a:pPr marL="0" lvl="0" indent="-342900">
              <a:lnSpc>
                <a:spcPct val="150000"/>
              </a:lnSpc>
              <a:spcBef>
                <a:spcPts val="0"/>
              </a:spcBef>
              <a:buClrTx/>
              <a:buSzTx/>
              <a:buFont typeface="Wingdings" panose="05000000000000000000" pitchFamily="2" charset="2"/>
              <a:buChar char="ü"/>
              <a:defRPr/>
            </a:pPr>
            <a:endParaRPr lang="ru-RU" altLang="ru-RU" sz="1600" b="1" dirty="0" smtClean="0">
              <a:solidFill>
                <a:srgbClr val="002060"/>
              </a:solidFill>
              <a:latin typeface="Open sans"/>
              <a:cs typeface="Times New Roman" pitchFamily="18" charset="0"/>
            </a:endParaRPr>
          </a:p>
          <a:p>
            <a:pPr marL="0" lvl="0" indent="-342900">
              <a:lnSpc>
                <a:spcPct val="150000"/>
              </a:lnSpc>
              <a:spcBef>
                <a:spcPts val="0"/>
              </a:spcBef>
              <a:buClrTx/>
              <a:buSzTx/>
              <a:buFont typeface="Wingdings" panose="05000000000000000000" pitchFamily="2" charset="2"/>
              <a:buChar char="ü"/>
              <a:defRPr/>
            </a:pPr>
            <a:r>
              <a:rPr lang="ru-RU" altLang="ru-RU" sz="1600" b="1" dirty="0" smtClean="0">
                <a:solidFill>
                  <a:srgbClr val="002060"/>
                </a:solidFill>
                <a:latin typeface="Open sans"/>
                <a:cs typeface="Times New Roman" pitchFamily="18" charset="0"/>
              </a:rPr>
              <a:t>Обучающиеся </a:t>
            </a:r>
            <a:r>
              <a:rPr lang="ru-RU" altLang="ru-RU" sz="1600" b="1" dirty="0">
                <a:solidFill>
                  <a:srgbClr val="002060"/>
                </a:solidFill>
                <a:latin typeface="Open sans"/>
                <a:cs typeface="Times New Roman" pitchFamily="18" charset="0"/>
              </a:rPr>
              <a:t>XI (XII) классов, экстерны </a:t>
            </a:r>
            <a:r>
              <a:rPr lang="ru-RU" altLang="ru-RU" sz="1600" dirty="0">
                <a:solidFill>
                  <a:srgbClr val="002060"/>
                </a:solidFill>
                <a:latin typeface="Open sans"/>
                <a:cs typeface="Times New Roman" pitchFamily="18" charset="0"/>
              </a:rPr>
              <a:t> - для допуска к ГИА (п.19)</a:t>
            </a:r>
          </a:p>
          <a:p>
            <a:pPr marL="0" lvl="0" indent="-342900">
              <a:lnSpc>
                <a:spcPct val="150000"/>
              </a:lnSpc>
              <a:spcBef>
                <a:spcPts val="0"/>
              </a:spcBef>
              <a:buClrTx/>
              <a:buSzTx/>
              <a:buFont typeface="Wingdings" panose="05000000000000000000" pitchFamily="2" charset="2"/>
              <a:buChar char="ü"/>
              <a:defRPr/>
            </a:pPr>
            <a:r>
              <a:rPr lang="ru-RU" altLang="ru-RU" sz="1600" dirty="0">
                <a:solidFill>
                  <a:srgbClr val="002060"/>
                </a:solidFill>
                <a:latin typeface="Open sans"/>
                <a:cs typeface="Times New Roman" pitchFamily="18" charset="0"/>
              </a:rPr>
              <a:t> </a:t>
            </a:r>
            <a:r>
              <a:rPr lang="ru-RU" altLang="ru-RU" sz="1600" b="1" dirty="0">
                <a:solidFill>
                  <a:srgbClr val="002060"/>
                </a:solidFill>
                <a:latin typeface="Open sans"/>
                <a:cs typeface="Times New Roman" pitchFamily="18" charset="0"/>
              </a:rPr>
              <a:t>Участники ЕГЭ по желанию </a:t>
            </a:r>
            <a:r>
              <a:rPr lang="ru-RU" altLang="ru-RU" sz="1600" dirty="0">
                <a:solidFill>
                  <a:srgbClr val="002060"/>
                </a:solidFill>
                <a:latin typeface="Open sans"/>
                <a:cs typeface="Times New Roman" pitchFamily="18" charset="0"/>
              </a:rPr>
              <a:t>(п.22):</a:t>
            </a:r>
          </a:p>
          <a:p>
            <a:pPr marL="0" lvl="0" indent="0">
              <a:lnSpc>
                <a:spcPct val="150000"/>
              </a:lnSpc>
              <a:spcBef>
                <a:spcPts val="0"/>
              </a:spcBef>
              <a:buClrTx/>
              <a:buSzTx/>
              <a:buNone/>
              <a:defRPr/>
            </a:pPr>
            <a:r>
              <a:rPr lang="ru-RU" altLang="ru-RU" sz="1600" u="sng" dirty="0">
                <a:solidFill>
                  <a:srgbClr val="002060"/>
                </a:solidFill>
                <a:latin typeface="Open sans"/>
                <a:cs typeface="Times New Roman" pitchFamily="18" charset="0"/>
              </a:rPr>
              <a:t>выпускники прошлых лет (ВПЛ) </a:t>
            </a:r>
          </a:p>
          <a:p>
            <a:pPr marL="461963" lvl="0" indent="-285750">
              <a:lnSpc>
                <a:spcPct val="150000"/>
              </a:lnSpc>
              <a:spcBef>
                <a:spcPts val="0"/>
              </a:spcBef>
              <a:buClrTx/>
              <a:buSzTx/>
              <a:buFont typeface="Arial" panose="020B0604020202020204" pitchFamily="34" charset="0"/>
              <a:buChar char="•"/>
              <a:defRPr/>
            </a:pPr>
            <a:r>
              <a:rPr lang="ru-RU" altLang="ru-RU" sz="1600" dirty="0">
                <a:solidFill>
                  <a:srgbClr val="002060"/>
                </a:solidFill>
                <a:latin typeface="Open sans"/>
                <a:cs typeface="Times New Roman" pitchFamily="18" charset="0"/>
              </a:rPr>
              <a:t>лица, освоившие образовательные программы среднего общего образования в предыдущие годы, имеющие документ об образовании, подтверждающий получение среднего общего образования (или образовательные программы среднего (полного) общего образования - для лиц, получивших документ об образовании, подтверждающий получение среднего (полного) общего образования, до 1 сентября 2013 г.) и (или) подтверждающий получение среднего профессионального образования, </a:t>
            </a:r>
          </a:p>
          <a:p>
            <a:pPr marL="461963" lvl="0" indent="-285750">
              <a:lnSpc>
                <a:spcPct val="150000"/>
              </a:lnSpc>
              <a:spcBef>
                <a:spcPts val="0"/>
              </a:spcBef>
              <a:buClrTx/>
              <a:buSzTx/>
              <a:buFont typeface="Arial" panose="020B0604020202020204" pitchFamily="34" charset="0"/>
              <a:buChar char="•"/>
              <a:defRPr/>
            </a:pPr>
            <a:r>
              <a:rPr lang="ru-RU" altLang="ru-RU" sz="1600" dirty="0">
                <a:solidFill>
                  <a:srgbClr val="002060"/>
                </a:solidFill>
                <a:latin typeface="Open sans"/>
                <a:cs typeface="Times New Roman" pitchFamily="18" charset="0"/>
              </a:rPr>
              <a:t>лица, имеющие среднее общее образование, полученное в иностранных ОО</a:t>
            </a:r>
          </a:p>
          <a:p>
            <a:pPr marL="0" lvl="0" indent="0">
              <a:lnSpc>
                <a:spcPct val="150000"/>
              </a:lnSpc>
              <a:spcBef>
                <a:spcPts val="0"/>
              </a:spcBef>
              <a:buClrTx/>
              <a:buSzTx/>
              <a:buNone/>
              <a:defRPr/>
            </a:pPr>
            <a:r>
              <a:rPr lang="ru-RU" altLang="ru-RU" sz="1600" u="sng" dirty="0">
                <a:solidFill>
                  <a:srgbClr val="002060"/>
                </a:solidFill>
                <a:latin typeface="Open sans"/>
                <a:cs typeface="Times New Roman" pitchFamily="18" charset="0"/>
              </a:rPr>
              <a:t>обучающиеся СПО </a:t>
            </a:r>
          </a:p>
          <a:p>
            <a:pPr marL="0" lvl="0" indent="0">
              <a:lnSpc>
                <a:spcPct val="150000"/>
              </a:lnSpc>
              <a:spcBef>
                <a:spcPts val="0"/>
              </a:spcBef>
              <a:buClrTx/>
              <a:buSzTx/>
              <a:buNone/>
              <a:defRPr/>
            </a:pPr>
            <a:r>
              <a:rPr lang="ru-RU" altLang="ru-RU" sz="1600" u="sng" dirty="0">
                <a:solidFill>
                  <a:srgbClr val="002060"/>
                </a:solidFill>
                <a:latin typeface="Open sans"/>
                <a:cs typeface="Times New Roman" pitchFamily="18" charset="0"/>
              </a:rPr>
              <a:t>обучающиеся, получающие среднее общее образование в иностранных ОО</a:t>
            </a:r>
          </a:p>
          <a:p>
            <a:endParaRPr lang="ru-RU" dirty="0"/>
          </a:p>
        </p:txBody>
      </p:sp>
      <p:sp>
        <p:nvSpPr>
          <p:cNvPr id="3" name="Заголовок 2"/>
          <p:cNvSpPr>
            <a:spLocks noGrp="1"/>
          </p:cNvSpPr>
          <p:nvPr>
            <p:ph type="title"/>
          </p:nvPr>
        </p:nvSpPr>
        <p:spPr>
          <a:xfrm>
            <a:off x="457200" y="338328"/>
            <a:ext cx="8507288" cy="642400"/>
          </a:xfrm>
        </p:spPr>
        <p:txBody>
          <a:bodyPr>
            <a:normAutofit fontScale="90000"/>
          </a:bodyPr>
          <a:lstStyle/>
          <a:p>
            <a:pPr lvl="0">
              <a:spcBef>
                <a:spcPts val="0"/>
              </a:spcBef>
            </a:pPr>
            <a:r>
              <a:rPr lang="ru-RU" altLang="ru-RU" sz="2400" dirty="0" smtClean="0">
                <a:solidFill>
                  <a:srgbClr val="002060"/>
                </a:solidFill>
                <a:latin typeface="Corbel"/>
                <a:ea typeface="+mn-ea"/>
                <a:cs typeface="+mn-cs"/>
              </a:rPr>
              <a:t/>
            </a:r>
            <a:br>
              <a:rPr lang="ru-RU" altLang="ru-RU" sz="2400" dirty="0" smtClean="0">
                <a:solidFill>
                  <a:srgbClr val="002060"/>
                </a:solidFill>
                <a:latin typeface="Corbel"/>
                <a:ea typeface="+mn-ea"/>
                <a:cs typeface="+mn-cs"/>
              </a:rPr>
            </a:br>
            <a:r>
              <a:rPr lang="ru-RU" altLang="ru-RU" sz="2400" dirty="0">
                <a:solidFill>
                  <a:srgbClr val="002060"/>
                </a:solidFill>
                <a:latin typeface="Corbel"/>
                <a:ea typeface="+mn-ea"/>
                <a:cs typeface="+mn-cs"/>
              </a:rPr>
              <a:t/>
            </a:r>
            <a:br>
              <a:rPr lang="ru-RU" altLang="ru-RU" sz="2400" dirty="0">
                <a:solidFill>
                  <a:srgbClr val="002060"/>
                </a:solidFill>
                <a:latin typeface="Corbel"/>
                <a:ea typeface="+mn-ea"/>
                <a:cs typeface="+mn-cs"/>
              </a:rPr>
            </a:br>
            <a:r>
              <a:rPr lang="ru-RU" altLang="ru-RU" sz="2400" dirty="0" smtClean="0">
                <a:solidFill>
                  <a:srgbClr val="002060"/>
                </a:solidFill>
                <a:latin typeface="Corbel"/>
                <a:ea typeface="+mn-ea"/>
                <a:cs typeface="+mn-cs"/>
              </a:rPr>
              <a:t/>
            </a:r>
            <a:br>
              <a:rPr lang="ru-RU" altLang="ru-RU" sz="2400" dirty="0" smtClean="0">
                <a:solidFill>
                  <a:srgbClr val="002060"/>
                </a:solidFill>
                <a:latin typeface="Corbel"/>
                <a:ea typeface="+mn-ea"/>
                <a:cs typeface="+mn-cs"/>
              </a:rPr>
            </a:br>
            <a:r>
              <a:rPr lang="ru-RU" altLang="ru-RU" sz="2400" dirty="0" smtClean="0">
                <a:solidFill>
                  <a:srgbClr val="002060"/>
                </a:solidFill>
                <a:latin typeface="Corbel"/>
                <a:ea typeface="+mn-ea"/>
                <a:cs typeface="+mn-cs"/>
              </a:rPr>
              <a:t/>
            </a:r>
            <a:br>
              <a:rPr lang="ru-RU" altLang="ru-RU" sz="2400" dirty="0" smtClean="0">
                <a:solidFill>
                  <a:srgbClr val="002060"/>
                </a:solidFill>
                <a:latin typeface="Corbel"/>
                <a:ea typeface="+mn-ea"/>
                <a:cs typeface="+mn-cs"/>
              </a:rPr>
            </a:br>
            <a:r>
              <a:rPr lang="ru-RU" altLang="ru-RU" sz="2700" b="1" dirty="0" smtClean="0">
                <a:solidFill>
                  <a:srgbClr val="C00000"/>
                </a:solidFill>
                <a:latin typeface="Open sans"/>
                <a:ea typeface="+mn-ea"/>
                <a:cs typeface="+mn-cs"/>
              </a:rPr>
              <a:t>Итоговое </a:t>
            </a:r>
            <a:r>
              <a:rPr lang="ru-RU" altLang="ru-RU" sz="2700" b="1" dirty="0">
                <a:solidFill>
                  <a:srgbClr val="C00000"/>
                </a:solidFill>
                <a:latin typeface="Open sans"/>
                <a:ea typeface="+mn-ea"/>
                <a:cs typeface="+mn-cs"/>
              </a:rPr>
              <a:t>сочинение (изложение) в 2020/2021 </a:t>
            </a:r>
            <a:r>
              <a:rPr lang="ru-RU" altLang="ru-RU" sz="2700" b="1" dirty="0" err="1">
                <a:solidFill>
                  <a:srgbClr val="C00000"/>
                </a:solidFill>
                <a:latin typeface="Open sans"/>
                <a:ea typeface="+mn-ea"/>
                <a:cs typeface="+mn-cs"/>
              </a:rPr>
              <a:t>у.г</a:t>
            </a:r>
            <a:r>
              <a:rPr lang="ru-RU" altLang="ru-RU" sz="2700" b="1" dirty="0">
                <a:solidFill>
                  <a:srgbClr val="C00000"/>
                </a:solidFill>
                <a:latin typeface="Open sans"/>
                <a:ea typeface="+mn-ea"/>
                <a:cs typeface="+mn-cs"/>
              </a:rPr>
              <a:t>.</a:t>
            </a:r>
            <a:br>
              <a:rPr lang="ru-RU" altLang="ru-RU" sz="2700" b="1" dirty="0">
                <a:solidFill>
                  <a:srgbClr val="C00000"/>
                </a:solidFill>
                <a:latin typeface="Open sans"/>
                <a:ea typeface="+mn-ea"/>
                <a:cs typeface="+mn-cs"/>
              </a:rPr>
            </a:br>
            <a:r>
              <a:rPr lang="ru-RU" altLang="ru-RU" sz="2700" b="1" dirty="0" smtClean="0">
                <a:solidFill>
                  <a:srgbClr val="002060"/>
                </a:solidFill>
                <a:latin typeface="Open sans"/>
                <a:cs typeface="Times New Roman" pitchFamily="18" charset="0"/>
              </a:rPr>
              <a:t>Участники ИСИ</a:t>
            </a:r>
            <a:br>
              <a:rPr lang="ru-RU" altLang="ru-RU" sz="2700" b="1" dirty="0" smtClean="0">
                <a:solidFill>
                  <a:srgbClr val="002060"/>
                </a:solidFill>
                <a:latin typeface="Open sans"/>
                <a:cs typeface="Times New Roman" pitchFamily="18" charset="0"/>
              </a:rPr>
            </a:br>
            <a:r>
              <a:rPr lang="ru-RU" altLang="ru-RU" sz="2700" b="1" dirty="0" smtClean="0">
                <a:solidFill>
                  <a:srgbClr val="002060"/>
                </a:solidFill>
                <a:latin typeface="Open sans"/>
                <a:cs typeface="Times New Roman" pitchFamily="18" charset="0"/>
              </a:rPr>
              <a:t/>
            </a:r>
            <a:br>
              <a:rPr lang="ru-RU" altLang="ru-RU" sz="2700" b="1" dirty="0" smtClean="0">
                <a:solidFill>
                  <a:srgbClr val="002060"/>
                </a:solidFill>
                <a:latin typeface="Open sans"/>
                <a:cs typeface="Times New Roman" pitchFamily="18" charset="0"/>
              </a:rPr>
            </a:br>
            <a:endParaRPr lang="ru-RU" sz="2700" dirty="0"/>
          </a:p>
        </p:txBody>
      </p:sp>
    </p:spTree>
    <p:extLst>
      <p:ext uri="{BB962C8B-B14F-4D97-AF65-F5344CB8AC3E}">
        <p14:creationId xmlns:p14="http://schemas.microsoft.com/office/powerpoint/2010/main" val="988938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052736"/>
            <a:ext cx="7408333" cy="5073427"/>
          </a:xfrm>
        </p:spPr>
        <p:txBody>
          <a:bodyPr>
            <a:normAutofit fontScale="85000" lnSpcReduction="20000"/>
          </a:bodyPr>
          <a:lstStyle/>
          <a:p>
            <a:pPr marL="0" lvl="0" indent="0" algn="ctr">
              <a:spcBef>
                <a:spcPts val="0"/>
              </a:spcBef>
              <a:buClrTx/>
              <a:buSzTx/>
              <a:buNone/>
              <a:defRPr/>
            </a:pPr>
            <a:r>
              <a:rPr lang="ru-RU" altLang="ru-RU" sz="2000" b="1" dirty="0">
                <a:solidFill>
                  <a:srgbClr val="FF0000"/>
                </a:solidFill>
                <a:latin typeface="Open sans"/>
                <a:cs typeface="Times New Roman" pitchFamily="18" charset="0"/>
              </a:rPr>
              <a:t>Участники итогового изложения (п.20) </a:t>
            </a:r>
          </a:p>
          <a:p>
            <a:pPr marL="0" lvl="0" indent="0" algn="ctr">
              <a:lnSpc>
                <a:spcPct val="150000"/>
              </a:lnSpc>
              <a:spcBef>
                <a:spcPts val="0"/>
              </a:spcBef>
              <a:buClrTx/>
              <a:buSzTx/>
              <a:buNone/>
              <a:defRPr/>
            </a:pPr>
            <a:r>
              <a:rPr lang="ru-RU" altLang="ru-RU" sz="1600" dirty="0">
                <a:solidFill>
                  <a:srgbClr val="002060"/>
                </a:solidFill>
                <a:latin typeface="Open sans"/>
                <a:cs typeface="Times New Roman" pitchFamily="18" charset="0"/>
              </a:rPr>
              <a:t>Итоговое изложение вправе писать следующие категории лиц:</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обучающиеся XI (XII) классов, экстерны с ограниченными возможностями здоровья,</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дети-инвалиды и инвалиды;</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обучающиеся в специальных учебно-воспитательных учреждениях закрытого типа, а также в учреждениях, исполняющих наказание в виде лишения свободы;</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обучающиеся на дому, в образовательных организациях, в том числе санаторно-курортных, в которых проводятся необходимые лечебные, реабилитационные и оздоровительные мероприятия для нуждающихся в длительном лечении на основании заключения медицинской организации.</a:t>
            </a:r>
          </a:p>
          <a:p>
            <a:pPr marL="0" lvl="0" indent="0" algn="ctr" eaLnBrk="0" hangingPunct="0">
              <a:spcBef>
                <a:spcPts val="0"/>
              </a:spcBef>
              <a:buClrTx/>
              <a:buSzTx/>
              <a:buNone/>
            </a:pPr>
            <a:endParaRPr lang="ru-RU" altLang="ru-RU" sz="1800" b="1" dirty="0" smtClean="0">
              <a:solidFill>
                <a:srgbClr val="FF0000"/>
              </a:solidFill>
              <a:latin typeface="Open sans"/>
              <a:cs typeface="Times New Roman" pitchFamily="18" charset="0"/>
            </a:endParaRPr>
          </a:p>
          <a:p>
            <a:pPr marL="0" lvl="0" indent="0" algn="ctr" eaLnBrk="0" hangingPunct="0">
              <a:spcBef>
                <a:spcPts val="0"/>
              </a:spcBef>
              <a:buClrTx/>
              <a:buSzTx/>
              <a:buNone/>
            </a:pPr>
            <a:r>
              <a:rPr lang="ru-RU" altLang="ru-RU" sz="1800" b="1" dirty="0" smtClean="0">
                <a:solidFill>
                  <a:srgbClr val="FF0000"/>
                </a:solidFill>
                <a:latin typeface="Open sans"/>
                <a:cs typeface="Times New Roman" pitchFamily="18" charset="0"/>
              </a:rPr>
              <a:t>Наличие </a:t>
            </a:r>
            <a:r>
              <a:rPr lang="ru-RU" altLang="ru-RU" sz="1800" b="1" dirty="0">
                <a:solidFill>
                  <a:srgbClr val="FF0000"/>
                </a:solidFill>
                <a:latin typeface="Open sans"/>
                <a:cs typeface="Times New Roman" pitchFamily="18" charset="0"/>
              </a:rPr>
              <a:t>подтверждающих документов!</a:t>
            </a:r>
          </a:p>
          <a:p>
            <a:pPr marL="0" lvl="0" indent="0" algn="ctr" eaLnBrk="0" hangingPunct="0">
              <a:spcBef>
                <a:spcPts val="0"/>
              </a:spcBef>
              <a:buClrTx/>
              <a:buSzTx/>
              <a:buNone/>
            </a:pPr>
            <a:r>
              <a:rPr lang="ru-RU" altLang="ru-RU" sz="1600" dirty="0">
                <a:solidFill>
                  <a:srgbClr val="002060"/>
                </a:solidFill>
                <a:latin typeface="Open sans"/>
                <a:cs typeface="Times New Roman" pitchFamily="18" charset="0"/>
              </a:rPr>
              <a:t>при подаче заявления на участие в ИСИ предъявляют </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Обучающиеся XI (XII) классов, экстерны, участники ЕГЭ  с ограниченными возможностями здоровья-  </a:t>
            </a:r>
            <a:r>
              <a:rPr lang="ru-RU" altLang="ru-RU" sz="1600" b="1" i="1" dirty="0">
                <a:solidFill>
                  <a:srgbClr val="002060"/>
                </a:solidFill>
                <a:latin typeface="Open sans"/>
                <a:cs typeface="Times New Roman" pitchFamily="18" charset="0"/>
              </a:rPr>
              <a:t>копию рекомендаций ПМПК</a:t>
            </a:r>
          </a:p>
          <a:p>
            <a:pPr marL="0" lvl="0" indent="268288" eaLnBrk="0" hangingPunct="0">
              <a:lnSpc>
                <a:spcPct val="150000"/>
              </a:lnSpc>
              <a:spcBef>
                <a:spcPts val="0"/>
              </a:spcBef>
              <a:buClrTx/>
              <a:buSzTx/>
              <a:buFontTx/>
              <a:buChar char="•"/>
            </a:pPr>
            <a:r>
              <a:rPr lang="ru-RU" altLang="ru-RU" sz="1600" dirty="0">
                <a:solidFill>
                  <a:srgbClr val="002060"/>
                </a:solidFill>
                <a:latin typeface="Open sans"/>
                <a:cs typeface="Times New Roman" pitchFamily="18" charset="0"/>
              </a:rPr>
              <a:t>Обучающиеся XI (XII) классов, экстерны, участники ЕГЭ - дети-инвалиды и инвалиды - </a:t>
            </a:r>
            <a:r>
              <a:rPr lang="ru-RU" altLang="ru-RU" sz="1600" b="1" i="1" dirty="0">
                <a:solidFill>
                  <a:srgbClr val="002060"/>
                </a:solidFill>
                <a:latin typeface="Open sans"/>
                <a:cs typeface="Times New Roman" pitchFamily="18" charset="0"/>
              </a:rPr>
              <a:t>оригинал или заверенную копию справки, подтверждающей инвалидность</a:t>
            </a:r>
          </a:p>
          <a:p>
            <a:endParaRPr lang="ru-RU" dirty="0"/>
          </a:p>
        </p:txBody>
      </p:sp>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3100" b="1" dirty="0">
                <a:solidFill>
                  <a:srgbClr val="C00000"/>
                </a:solidFill>
                <a:latin typeface="Open sans"/>
              </a:rPr>
              <a:t/>
            </a:r>
            <a:br>
              <a:rPr lang="ru-RU" sz="3100" b="1" dirty="0">
                <a:solidFill>
                  <a:srgbClr val="C00000"/>
                </a:solidFill>
                <a:latin typeface="Open sans"/>
              </a:rPr>
            </a:br>
            <a:r>
              <a:rPr lang="ru-RU" sz="3100" b="1" dirty="0" smtClean="0">
                <a:solidFill>
                  <a:srgbClr val="C00000"/>
                </a:solidFill>
                <a:latin typeface="Open sans"/>
              </a:rPr>
              <a:t/>
            </a:r>
            <a:br>
              <a:rPr lang="ru-RU" sz="3100" b="1" dirty="0" smtClean="0">
                <a:solidFill>
                  <a:srgbClr val="C00000"/>
                </a:solidFill>
                <a:latin typeface="Open sans"/>
              </a:rPr>
            </a:br>
            <a:endParaRPr lang="ru-RU" sz="3100" dirty="0">
              <a:latin typeface="Open sans"/>
            </a:endParaRPr>
          </a:p>
        </p:txBody>
      </p:sp>
    </p:spTree>
    <p:extLst>
      <p:ext uri="{BB962C8B-B14F-4D97-AF65-F5344CB8AC3E}">
        <p14:creationId xmlns:p14="http://schemas.microsoft.com/office/powerpoint/2010/main" val="2582269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340768"/>
            <a:ext cx="7408333" cy="4785395"/>
          </a:xfrm>
        </p:spPr>
        <p:txBody>
          <a:bodyPr>
            <a:normAutofit fontScale="85000" lnSpcReduction="10000"/>
          </a:bodyPr>
          <a:lstStyle/>
          <a:p>
            <a:pPr marL="0" lvl="0" indent="0" algn="ctr">
              <a:spcBef>
                <a:spcPts val="0"/>
              </a:spcBef>
              <a:buClrTx/>
              <a:buSzTx/>
              <a:buNone/>
              <a:defRPr/>
            </a:pPr>
            <a:r>
              <a:rPr lang="ru-RU" altLang="ru-RU" sz="2000" b="1" dirty="0">
                <a:solidFill>
                  <a:srgbClr val="FF0000"/>
                </a:solidFill>
                <a:latin typeface="Open sans"/>
                <a:cs typeface="Times New Roman" pitchFamily="18" charset="0"/>
              </a:rPr>
              <a:t>Сроки действия ИСИ</a:t>
            </a:r>
          </a:p>
          <a:p>
            <a:pPr marL="0" lvl="0" indent="268288" algn="just" eaLnBrk="0" hangingPunct="0">
              <a:lnSpc>
                <a:spcPct val="150000"/>
              </a:lnSpc>
              <a:spcBef>
                <a:spcPts val="0"/>
              </a:spcBef>
              <a:spcAft>
                <a:spcPts val="600"/>
              </a:spcAft>
              <a:buClrTx/>
              <a:buSzTx/>
              <a:buFontTx/>
              <a:buChar char="•"/>
            </a:pPr>
            <a:r>
              <a:rPr lang="ru-RU" altLang="ru-RU" sz="1900" b="1" dirty="0">
                <a:solidFill>
                  <a:srgbClr val="002060"/>
                </a:solidFill>
                <a:latin typeface="Open sans"/>
                <a:cs typeface="Times New Roman" pitchFamily="18" charset="0"/>
              </a:rPr>
              <a:t>Итоговое сочинение (изложение) как допуск к ГИА действительно бессрочно.</a:t>
            </a:r>
          </a:p>
          <a:p>
            <a:pPr marL="0" lvl="0" indent="268288" algn="just" eaLnBrk="0" hangingPunct="0">
              <a:lnSpc>
                <a:spcPct val="150000"/>
              </a:lnSpc>
              <a:spcBef>
                <a:spcPts val="0"/>
              </a:spcBef>
              <a:spcAft>
                <a:spcPts val="600"/>
              </a:spcAft>
              <a:buClrTx/>
              <a:buSzTx/>
              <a:buFontTx/>
              <a:buChar char="•"/>
            </a:pPr>
            <a:r>
              <a:rPr lang="ru-RU" altLang="ru-RU" sz="1900" dirty="0">
                <a:solidFill>
                  <a:srgbClr val="002060"/>
                </a:solidFill>
                <a:latin typeface="Open sans"/>
                <a:cs typeface="Times New Roman" pitchFamily="18" charset="0"/>
              </a:rPr>
              <a:t>Итоговое сочинение в случае представления его </a:t>
            </a:r>
            <a:r>
              <a:rPr lang="ru-RU" altLang="ru-RU" sz="1900" b="1" dirty="0">
                <a:solidFill>
                  <a:srgbClr val="002060"/>
                </a:solidFill>
                <a:latin typeface="Open sans"/>
                <a:cs typeface="Times New Roman" pitchFamily="18" charset="0"/>
              </a:rPr>
              <a:t>при приеме на обучение </a:t>
            </a:r>
            <a:r>
              <a:rPr lang="ru-RU" altLang="ru-RU" sz="1900" dirty="0">
                <a:solidFill>
                  <a:srgbClr val="002060"/>
                </a:solidFill>
                <a:latin typeface="Open sans"/>
                <a:cs typeface="Times New Roman" pitchFamily="18" charset="0"/>
              </a:rPr>
              <a:t>по программам </a:t>
            </a:r>
            <a:r>
              <a:rPr lang="ru-RU" altLang="ru-RU" sz="1900" dirty="0" err="1">
                <a:solidFill>
                  <a:srgbClr val="002060"/>
                </a:solidFill>
                <a:latin typeface="Open sans"/>
                <a:cs typeface="Times New Roman" pitchFamily="18" charset="0"/>
              </a:rPr>
              <a:t>бакалавриата</a:t>
            </a:r>
            <a:r>
              <a:rPr lang="ru-RU" altLang="ru-RU" sz="1900" dirty="0">
                <a:solidFill>
                  <a:srgbClr val="002060"/>
                </a:solidFill>
                <a:latin typeface="Open sans"/>
                <a:cs typeface="Times New Roman" pitchFamily="18" charset="0"/>
              </a:rPr>
              <a:t> и программам </a:t>
            </a:r>
            <a:r>
              <a:rPr lang="ru-RU" altLang="ru-RU" sz="1900" dirty="0" err="1">
                <a:solidFill>
                  <a:srgbClr val="002060"/>
                </a:solidFill>
                <a:latin typeface="Open sans"/>
                <a:cs typeface="Times New Roman" pitchFamily="18" charset="0"/>
              </a:rPr>
              <a:t>специалитета</a:t>
            </a:r>
            <a:r>
              <a:rPr lang="ru-RU" altLang="ru-RU" sz="1900" dirty="0">
                <a:solidFill>
                  <a:srgbClr val="002060"/>
                </a:solidFill>
                <a:latin typeface="Open sans"/>
                <a:cs typeface="Times New Roman" pitchFamily="18" charset="0"/>
              </a:rPr>
              <a:t> действительно в течение </a:t>
            </a:r>
            <a:r>
              <a:rPr lang="ru-RU" altLang="ru-RU" sz="1900" b="1" dirty="0">
                <a:solidFill>
                  <a:srgbClr val="002060"/>
                </a:solidFill>
                <a:latin typeface="Open sans"/>
                <a:cs typeface="Times New Roman" pitchFamily="18" charset="0"/>
              </a:rPr>
              <a:t>четырех лет, следующих за годом написания такого сочинения.</a:t>
            </a:r>
          </a:p>
          <a:p>
            <a:pPr marL="0" lvl="0" indent="268288" algn="just" eaLnBrk="0" hangingPunct="0">
              <a:lnSpc>
                <a:spcPct val="150000"/>
              </a:lnSpc>
              <a:spcBef>
                <a:spcPts val="0"/>
              </a:spcBef>
              <a:spcAft>
                <a:spcPts val="600"/>
              </a:spcAft>
              <a:buClrTx/>
              <a:buSzTx/>
              <a:buFontTx/>
              <a:buChar char="•"/>
            </a:pPr>
            <a:r>
              <a:rPr lang="ru-RU" altLang="ru-RU" sz="1900" u="sng" dirty="0">
                <a:solidFill>
                  <a:srgbClr val="002060"/>
                </a:solidFill>
                <a:latin typeface="Open sans"/>
                <a:cs typeface="Times New Roman" pitchFamily="18" charset="0"/>
              </a:rPr>
              <a:t>ВПЛ могут участвовать в написании итогового сочинения, в том числе при наличии у них итогового сочинения прошлых лет. </a:t>
            </a:r>
          </a:p>
          <a:p>
            <a:pPr marL="0" lvl="0" indent="0" algn="just" eaLnBrk="0" hangingPunct="0">
              <a:lnSpc>
                <a:spcPct val="150000"/>
              </a:lnSpc>
              <a:spcBef>
                <a:spcPts val="0"/>
              </a:spcBef>
              <a:spcAft>
                <a:spcPts val="600"/>
              </a:spcAft>
              <a:buClrTx/>
              <a:buSzTx/>
              <a:buNone/>
            </a:pPr>
            <a:r>
              <a:rPr lang="ru-RU" altLang="ru-RU" sz="1900" dirty="0">
                <a:solidFill>
                  <a:srgbClr val="002060"/>
                </a:solidFill>
                <a:latin typeface="Open sans"/>
                <a:cs typeface="Times New Roman" pitchFamily="18" charset="0"/>
              </a:rPr>
              <a:t>     ВПЛ, изъявившие желание повторно участвовать в написании итогового сочинения, вправе предоставить в образовательные организации высшего образования итоговое сочинение только текущего года, при этом итоговое сочинение предыдущего года аннулируется.</a:t>
            </a:r>
          </a:p>
          <a:p>
            <a:endParaRPr lang="ru-RU" dirty="0"/>
          </a:p>
        </p:txBody>
      </p:sp>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a:solidFill>
                  <a:srgbClr val="C00000"/>
                </a:solidFill>
                <a:latin typeface="Calibri" panose="020F0502020204030204" pitchFamily="34" charset="0"/>
              </a:rPr>
              <a:t/>
            </a:r>
            <a:br>
              <a:rPr lang="ru-RU" altLang="ru-RU" sz="3000" b="1" dirty="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3100" b="1" dirty="0">
                <a:solidFill>
                  <a:srgbClr val="C00000"/>
                </a:solidFill>
                <a:latin typeface="Open sans"/>
              </a:rPr>
              <a:t/>
            </a:r>
            <a:br>
              <a:rPr lang="ru-RU" sz="3100" b="1" dirty="0">
                <a:solidFill>
                  <a:srgbClr val="C00000"/>
                </a:solidFill>
                <a:latin typeface="Open sans"/>
              </a:rPr>
            </a:br>
            <a:endParaRPr lang="ru-RU" sz="3100" dirty="0">
              <a:latin typeface="Open sans"/>
            </a:endParaRPr>
          </a:p>
        </p:txBody>
      </p:sp>
    </p:spTree>
    <p:extLst>
      <p:ext uri="{BB962C8B-B14F-4D97-AF65-F5344CB8AC3E}">
        <p14:creationId xmlns:p14="http://schemas.microsoft.com/office/powerpoint/2010/main" val="3031604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fontScale="92500" lnSpcReduction="20000"/>
          </a:bodyPr>
          <a:lstStyle/>
          <a:p>
            <a:pPr marL="0" lvl="0" indent="0" algn="ctr">
              <a:spcBef>
                <a:spcPts val="0"/>
              </a:spcBef>
              <a:buClrTx/>
              <a:buSzTx/>
              <a:buNone/>
              <a:defRPr/>
            </a:pPr>
            <a:r>
              <a:rPr lang="ru-RU" altLang="ru-RU" sz="2000" b="1" dirty="0">
                <a:solidFill>
                  <a:srgbClr val="FF0000"/>
                </a:solidFill>
                <a:latin typeface="Open sans"/>
                <a:cs typeface="Times New Roman" pitchFamily="18" charset="0"/>
              </a:rPr>
              <a:t>5 открытых тематических направлений итогового сочинения </a:t>
            </a:r>
          </a:p>
          <a:p>
            <a:pPr marL="342900" lvl="0" indent="17463" eaLnBrk="0" hangingPunct="0">
              <a:lnSpc>
                <a:spcPct val="150000"/>
              </a:lnSpc>
              <a:spcBef>
                <a:spcPts val="0"/>
              </a:spcBef>
              <a:spcAft>
                <a:spcPts val="600"/>
              </a:spcAft>
              <a:buClrTx/>
              <a:buSzTx/>
              <a:buFontTx/>
              <a:buAutoNum type="arabicPeriod"/>
            </a:pPr>
            <a:r>
              <a:rPr lang="ru-RU" sz="1800" dirty="0">
                <a:solidFill>
                  <a:srgbClr val="002060"/>
                </a:solidFill>
                <a:latin typeface="Open sans"/>
                <a:cs typeface="Times New Roman" pitchFamily="18" charset="0"/>
              </a:rPr>
              <a:t> </a:t>
            </a:r>
            <a:r>
              <a:rPr lang="ru-RU" sz="2200" dirty="0">
                <a:solidFill>
                  <a:srgbClr val="002060"/>
                </a:solidFill>
                <a:latin typeface="Open sans"/>
                <a:cs typeface="Times New Roman" pitchFamily="18" charset="0"/>
              </a:rPr>
              <a:t>Забвению не подлежит</a:t>
            </a:r>
            <a:br>
              <a:rPr lang="ru-RU" sz="2200" dirty="0">
                <a:solidFill>
                  <a:srgbClr val="002060"/>
                </a:solidFill>
                <a:latin typeface="Open sans"/>
                <a:cs typeface="Times New Roman" pitchFamily="18" charset="0"/>
              </a:rPr>
            </a:br>
            <a:r>
              <a:rPr lang="ru-RU" sz="2200" dirty="0">
                <a:solidFill>
                  <a:srgbClr val="002060"/>
                </a:solidFill>
                <a:latin typeface="Open sans"/>
                <a:cs typeface="Times New Roman" pitchFamily="18" charset="0"/>
              </a:rPr>
              <a:t>2. Я и другие</a:t>
            </a:r>
            <a:br>
              <a:rPr lang="ru-RU" sz="2200" dirty="0">
                <a:solidFill>
                  <a:srgbClr val="002060"/>
                </a:solidFill>
                <a:latin typeface="Open sans"/>
                <a:cs typeface="Times New Roman" pitchFamily="18" charset="0"/>
              </a:rPr>
            </a:br>
            <a:r>
              <a:rPr lang="ru-RU" sz="2200" dirty="0">
                <a:solidFill>
                  <a:srgbClr val="002060"/>
                </a:solidFill>
                <a:latin typeface="Open sans"/>
                <a:cs typeface="Times New Roman" pitchFamily="18" charset="0"/>
              </a:rPr>
              <a:t>3. Время перемен</a:t>
            </a:r>
            <a:br>
              <a:rPr lang="ru-RU" sz="2200" dirty="0">
                <a:solidFill>
                  <a:srgbClr val="002060"/>
                </a:solidFill>
                <a:latin typeface="Open sans"/>
                <a:cs typeface="Times New Roman" pitchFamily="18" charset="0"/>
              </a:rPr>
            </a:br>
            <a:r>
              <a:rPr lang="ru-RU" sz="2200" dirty="0">
                <a:solidFill>
                  <a:srgbClr val="002060"/>
                </a:solidFill>
                <a:latin typeface="Open sans"/>
                <a:cs typeface="Times New Roman" pitchFamily="18" charset="0"/>
              </a:rPr>
              <a:t>4. Разговор с собой</a:t>
            </a:r>
            <a:br>
              <a:rPr lang="ru-RU" sz="2200" dirty="0">
                <a:solidFill>
                  <a:srgbClr val="002060"/>
                </a:solidFill>
                <a:latin typeface="Open sans"/>
                <a:cs typeface="Times New Roman" pitchFamily="18" charset="0"/>
              </a:rPr>
            </a:br>
            <a:r>
              <a:rPr lang="ru-RU" sz="2200" dirty="0">
                <a:solidFill>
                  <a:srgbClr val="002060"/>
                </a:solidFill>
                <a:latin typeface="Open sans"/>
                <a:cs typeface="Times New Roman" pitchFamily="18" charset="0"/>
              </a:rPr>
              <a:t>5. Между прошлым и будущим: портрет моего поколения</a:t>
            </a:r>
          </a:p>
          <a:p>
            <a:pPr marL="0" lvl="0" indent="0" eaLnBrk="0" hangingPunct="0">
              <a:lnSpc>
                <a:spcPct val="150000"/>
              </a:lnSpc>
              <a:spcBef>
                <a:spcPts val="0"/>
              </a:spcBef>
              <a:spcAft>
                <a:spcPts val="600"/>
              </a:spcAft>
              <a:buClrTx/>
              <a:buSzTx/>
              <a:buNone/>
            </a:pPr>
            <a:r>
              <a:rPr lang="ru-RU" altLang="ru-RU" sz="1600" dirty="0">
                <a:solidFill>
                  <a:srgbClr val="002060"/>
                </a:solidFill>
                <a:latin typeface="Open sans"/>
                <a:cs typeface="Times New Roman" pitchFamily="18" charset="0"/>
              </a:rPr>
              <a:t>Письмо КОПО ЛО от </a:t>
            </a:r>
            <a:r>
              <a:rPr lang="en-US" altLang="ru-RU" sz="1600" dirty="0">
                <a:solidFill>
                  <a:srgbClr val="002060"/>
                </a:solidFill>
                <a:latin typeface="Open sans"/>
                <a:cs typeface="Times New Roman" pitchFamily="18" charset="0"/>
              </a:rPr>
              <a:t>1</a:t>
            </a:r>
            <a:r>
              <a:rPr lang="ru-RU" altLang="ru-RU" sz="1600" dirty="0">
                <a:solidFill>
                  <a:srgbClr val="002060"/>
                </a:solidFill>
                <a:latin typeface="Open sans"/>
                <a:cs typeface="Times New Roman" pitchFamily="18" charset="0"/>
              </a:rPr>
              <a:t>6.09.20</a:t>
            </a:r>
            <a:r>
              <a:rPr lang="en-US" altLang="ru-RU" sz="1600" dirty="0">
                <a:solidFill>
                  <a:srgbClr val="002060"/>
                </a:solidFill>
                <a:latin typeface="Open sans"/>
                <a:cs typeface="Times New Roman" pitchFamily="18" charset="0"/>
              </a:rPr>
              <a:t>20</a:t>
            </a:r>
            <a:r>
              <a:rPr lang="ru-RU" altLang="ru-RU" sz="1600" dirty="0">
                <a:solidFill>
                  <a:srgbClr val="002060"/>
                </a:solidFill>
                <a:latin typeface="Open sans"/>
                <a:cs typeface="Times New Roman" pitchFamily="18" charset="0"/>
              </a:rPr>
              <a:t> № 19-</a:t>
            </a:r>
            <a:r>
              <a:rPr lang="en-US" altLang="ru-RU" sz="1600" dirty="0">
                <a:solidFill>
                  <a:srgbClr val="002060"/>
                </a:solidFill>
                <a:latin typeface="Open sans"/>
                <a:cs typeface="Times New Roman" pitchFamily="18" charset="0"/>
              </a:rPr>
              <a:t>20393</a:t>
            </a:r>
            <a:r>
              <a:rPr lang="ru-RU" altLang="ru-RU" sz="1600" dirty="0">
                <a:solidFill>
                  <a:srgbClr val="002060"/>
                </a:solidFill>
                <a:latin typeface="Open sans"/>
                <a:cs typeface="Times New Roman" pitchFamily="18" charset="0"/>
              </a:rPr>
              <a:t>/20</a:t>
            </a:r>
            <a:r>
              <a:rPr lang="en-US" altLang="ru-RU" sz="1600" dirty="0">
                <a:solidFill>
                  <a:srgbClr val="002060"/>
                </a:solidFill>
                <a:latin typeface="Open sans"/>
                <a:cs typeface="Times New Roman" pitchFamily="18" charset="0"/>
              </a:rPr>
              <a:t>20</a:t>
            </a:r>
            <a:r>
              <a:rPr lang="ru-RU" altLang="ru-RU" sz="1600" dirty="0">
                <a:solidFill>
                  <a:srgbClr val="002060"/>
                </a:solidFill>
                <a:latin typeface="Open sans"/>
                <a:cs typeface="Times New Roman" pitchFamily="18" charset="0"/>
              </a:rPr>
              <a:t> – о направлениях тем и комментариях специалистов ФГБНУ «ФИПИ» </a:t>
            </a:r>
            <a:r>
              <a:rPr lang="ru-RU" altLang="ru-RU" sz="1600" dirty="0">
                <a:solidFill>
                  <a:srgbClr val="000099"/>
                </a:solidFill>
                <a:latin typeface="Open sans"/>
                <a:cs typeface="Times New Roman" pitchFamily="18" charset="0"/>
              </a:rPr>
              <a:t>(см. раздел «</a:t>
            </a:r>
            <a:r>
              <a:rPr lang="ru-RU" altLang="ru-RU" sz="1600" dirty="0">
                <a:solidFill>
                  <a:srgbClr val="000099"/>
                </a:solidFill>
                <a:latin typeface="Open sans"/>
                <a:cs typeface="Times New Roman" pitchFamily="18" charset="0"/>
                <a:hlinkClick r:id="rId2"/>
              </a:rPr>
              <a:t>Итоговое сочинение</a:t>
            </a:r>
            <a:r>
              <a:rPr lang="ru-RU" altLang="ru-RU" sz="1600" dirty="0">
                <a:solidFill>
                  <a:srgbClr val="000099"/>
                </a:solidFill>
                <a:latin typeface="Open sans"/>
                <a:cs typeface="Times New Roman" pitchFamily="18" charset="0"/>
              </a:rPr>
              <a:t>» (</a:t>
            </a:r>
            <a:r>
              <a:rPr lang="ru-RU" altLang="ru-RU" sz="1600" dirty="0">
                <a:solidFill>
                  <a:srgbClr val="000099"/>
                </a:solidFill>
                <a:latin typeface="Open sans"/>
                <a:cs typeface="Times New Roman" pitchFamily="18" charset="0"/>
                <a:hlinkClick r:id="rId3"/>
              </a:rPr>
              <a:t>http://www.fipi.ru/ege-i-gve-11/itogovoe-sochinenie</a:t>
            </a:r>
            <a:r>
              <a:rPr lang="ru-RU" altLang="ru-RU" sz="1600" dirty="0">
                <a:solidFill>
                  <a:srgbClr val="000099"/>
                </a:solidFill>
                <a:latin typeface="Open sans"/>
                <a:cs typeface="Times New Roman" pitchFamily="18" charset="0"/>
              </a:rPr>
              <a:t>).</a:t>
            </a:r>
            <a:endParaRPr lang="en-US" altLang="ru-RU" sz="1600" dirty="0">
              <a:solidFill>
                <a:srgbClr val="000099"/>
              </a:solidFill>
              <a:latin typeface="Open sans"/>
              <a:cs typeface="Times New Roman" pitchFamily="18" charset="0"/>
            </a:endParaRPr>
          </a:p>
          <a:p>
            <a:pPr marL="0" lvl="0" indent="0" algn="just" eaLnBrk="0" hangingPunct="0">
              <a:lnSpc>
                <a:spcPct val="150000"/>
              </a:lnSpc>
              <a:spcBef>
                <a:spcPts val="0"/>
              </a:spcBef>
              <a:spcAft>
                <a:spcPts val="600"/>
              </a:spcAft>
              <a:buClrTx/>
              <a:buSzTx/>
              <a:buNone/>
            </a:pPr>
            <a:r>
              <a:rPr lang="ru-RU" sz="1600" dirty="0">
                <a:solidFill>
                  <a:srgbClr val="FF0000"/>
                </a:solidFill>
                <a:latin typeface="Open sans"/>
                <a:cs typeface="Times New Roman" pitchFamily="18" charset="0"/>
              </a:rPr>
              <a:t>Письмо Федеральной службы по надзору в сфере образования и науки (октябрь 2020 г.) о направлении методических рекомендаций по организации и проведению итогового сочинения (изложения)в 2020-2021 учебном году.</a:t>
            </a:r>
          </a:p>
          <a:p>
            <a:endParaRPr lang="ru-RU" dirty="0"/>
          </a:p>
        </p:txBody>
      </p:sp>
      <p:sp>
        <p:nvSpPr>
          <p:cNvPr id="3" name="Заголовок 2"/>
          <p:cNvSpPr>
            <a:spLocks noGrp="1"/>
          </p:cNvSpPr>
          <p:nvPr>
            <p:ph type="title"/>
          </p:nvPr>
        </p:nvSpPr>
        <p:spPr>
          <a:xfrm>
            <a:off x="457200" y="338328"/>
            <a:ext cx="8229600" cy="714408"/>
          </a:xfrm>
        </p:spPr>
        <p:txBody>
          <a:bodyPr>
            <a:normAutofit fontScale="90000"/>
          </a:bodyPr>
          <a:lstStyle/>
          <a:p>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a:solidFill>
                  <a:srgbClr val="C00000"/>
                </a:solidFill>
                <a:latin typeface="Calibri" panose="020F0502020204030204" pitchFamily="34" charset="0"/>
              </a:rPr>
              <a:t/>
            </a:r>
            <a:br>
              <a:rPr lang="ru-RU" altLang="ru-RU" sz="3000" b="1" dirty="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Итоговое </a:t>
            </a:r>
            <a:r>
              <a:rPr lang="ru-RU" altLang="ru-RU" sz="3000" b="1" dirty="0">
                <a:solidFill>
                  <a:srgbClr val="C00000"/>
                </a:solidFill>
                <a:latin typeface="Calibri" panose="020F0502020204030204" pitchFamily="34" charset="0"/>
              </a:rPr>
              <a:t>сочинение (изложение) в 2020/2021 </a:t>
            </a:r>
            <a:r>
              <a:rPr lang="ru-RU" altLang="ru-RU" sz="3000" b="1" dirty="0" err="1">
                <a:solidFill>
                  <a:srgbClr val="C00000"/>
                </a:solidFill>
                <a:latin typeface="Calibri" panose="020F0502020204030204" pitchFamily="34" charset="0"/>
              </a:rPr>
              <a:t>у.г</a:t>
            </a:r>
            <a:r>
              <a:rPr lang="ru-RU" altLang="ru-RU" sz="3000" b="1" dirty="0">
                <a:solidFill>
                  <a:srgbClr val="C00000"/>
                </a:solidFill>
                <a:latin typeface="Calibri" panose="020F0502020204030204" pitchFamily="34" charset="0"/>
              </a:rPr>
              <a:t>.</a:t>
            </a:r>
            <a:br>
              <a:rPr lang="ru-RU" altLang="ru-RU" sz="3000" b="1" dirty="0">
                <a:solidFill>
                  <a:srgbClr val="C00000"/>
                </a:solidFill>
                <a:latin typeface="Calibri" panose="020F0502020204030204" pitchFamily="34" charset="0"/>
              </a:rPr>
            </a:br>
            <a:r>
              <a:rPr lang="ru-RU" sz="3200" b="1" dirty="0">
                <a:solidFill>
                  <a:srgbClr val="C00000"/>
                </a:solidFill>
                <a:latin typeface="Calibri" panose="020F0502020204030204" pitchFamily="34" charset="0"/>
              </a:rPr>
              <a:t/>
            </a:r>
            <a:br>
              <a:rPr lang="ru-RU" sz="3200" b="1" dirty="0">
                <a:solidFill>
                  <a:srgbClr val="C00000"/>
                </a:solidFill>
                <a:latin typeface="Calibri" panose="020F0502020204030204" pitchFamily="34" charset="0"/>
              </a:rPr>
            </a:br>
            <a:endParaRPr lang="ru-RU" dirty="0"/>
          </a:p>
        </p:txBody>
      </p:sp>
    </p:spTree>
    <p:extLst>
      <p:ext uri="{BB962C8B-B14F-4D97-AF65-F5344CB8AC3E}">
        <p14:creationId xmlns:p14="http://schemas.microsoft.com/office/powerpoint/2010/main" val="554533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lnSpcReduction="10000"/>
          </a:bodyPr>
          <a:lstStyle/>
          <a:p>
            <a:pPr marL="342900" lvl="0" indent="-342900" eaLnBrk="0" fontAlgn="base" hangingPunct="0">
              <a:spcAft>
                <a:spcPct val="0"/>
              </a:spcAft>
              <a:buClr>
                <a:srgbClr val="D16349"/>
              </a:buClr>
              <a:buSzPct val="70000"/>
              <a:buFont typeface="Wingdings" pitchFamily="2" charset="2"/>
              <a:buChar char="v"/>
            </a:pPr>
            <a:r>
              <a:rPr lang="ru-RU" altLang="ru-RU" sz="2000" dirty="0">
                <a:solidFill>
                  <a:srgbClr val="002060"/>
                </a:solidFill>
                <a:latin typeface="Open sans"/>
                <a:cs typeface="Times New Roman" pitchFamily="18" charset="0"/>
              </a:rPr>
              <a:t>Каждое тематическое направление включает два понятия, по преимуществу полярных. Такой подход позволяет создавать разнообразные формулировки конкретных тем сочинений и расширяет возможности выпускников в выборе литературного материала для построения аргументации.</a:t>
            </a:r>
          </a:p>
          <a:p>
            <a:pPr marL="342900" lvl="0" indent="-342900" eaLnBrk="0" fontAlgn="base" hangingPunct="0">
              <a:spcAft>
                <a:spcPct val="0"/>
              </a:spcAft>
              <a:buClr>
                <a:srgbClr val="D16349"/>
              </a:buClr>
              <a:buSzPct val="70000"/>
              <a:buFont typeface="Wingdings" pitchFamily="2" charset="2"/>
              <a:buChar char="v"/>
            </a:pPr>
            <a:r>
              <a:rPr lang="ru-RU" altLang="ru-RU" sz="2000" dirty="0">
                <a:solidFill>
                  <a:srgbClr val="002060"/>
                </a:solidFill>
                <a:latin typeface="Open sans"/>
                <a:cs typeface="Times New Roman" pitchFamily="18" charset="0"/>
              </a:rPr>
              <a:t>Экзаменационный комплект включает 5 тем сочинений из закрытого перечня (по одной теме от каждого открытого тематического направления).</a:t>
            </a:r>
          </a:p>
          <a:p>
            <a:pPr marL="342900" lvl="0" indent="-342900" eaLnBrk="0" fontAlgn="base" hangingPunct="0">
              <a:spcAft>
                <a:spcPct val="0"/>
              </a:spcAft>
              <a:buClr>
                <a:srgbClr val="D16349"/>
              </a:buClr>
              <a:buSzPct val="70000"/>
              <a:buFont typeface="Wingdings" pitchFamily="2" charset="2"/>
              <a:buChar char="v"/>
            </a:pPr>
            <a:r>
              <a:rPr lang="ru-RU" altLang="ru-RU" sz="2000" dirty="0">
                <a:solidFill>
                  <a:srgbClr val="002060"/>
                </a:solidFill>
                <a:latin typeface="Open sans"/>
                <a:cs typeface="Times New Roman" pitchFamily="18" charset="0"/>
              </a:rPr>
              <a:t>Сами темы сочинений станут известны выпускникам за 15 минут до начала экзамена. Результатом итогового сочинения (изложения) будет «зачет» или «незачет», однако к сдаче единого государственного экзамена и государственного выпускного экзамена допустят только выпускников, получивших «зачет».</a:t>
            </a:r>
          </a:p>
          <a:p>
            <a:endParaRPr lang="ru-RU" dirty="0"/>
          </a:p>
        </p:txBody>
      </p:sp>
      <p:sp>
        <p:nvSpPr>
          <p:cNvPr id="3" name="Заголовок 2"/>
          <p:cNvSpPr>
            <a:spLocks noGrp="1"/>
          </p:cNvSpPr>
          <p:nvPr>
            <p:ph type="title"/>
          </p:nvPr>
        </p:nvSpPr>
        <p:spPr>
          <a:xfrm>
            <a:off x="457200" y="338328"/>
            <a:ext cx="8229600" cy="642400"/>
          </a:xfrm>
        </p:spPr>
        <p:txBody>
          <a:bodyPr>
            <a:normAutofit fontScale="90000"/>
          </a:bodyPr>
          <a:lstStyle/>
          <a:p>
            <a:r>
              <a:rPr lang="ru-RU" altLang="ru-RU" sz="2700" b="1" dirty="0" smtClean="0">
                <a:solidFill>
                  <a:srgbClr val="C00000"/>
                </a:solidFill>
                <a:latin typeface="Calibri" panose="020F0502020204030204" pitchFamily="34" charset="0"/>
              </a:rPr>
              <a:t/>
            </a:r>
            <a:br>
              <a:rPr lang="ru-RU" altLang="ru-RU" sz="2700" b="1" dirty="0" smtClean="0">
                <a:solidFill>
                  <a:srgbClr val="C00000"/>
                </a:solidFill>
                <a:latin typeface="Calibri" panose="020F0502020204030204" pitchFamily="34" charset="0"/>
              </a:rPr>
            </a:br>
            <a:r>
              <a:rPr lang="ru-RU" altLang="ru-RU" sz="2700" b="1" dirty="0">
                <a:solidFill>
                  <a:srgbClr val="C00000"/>
                </a:solidFill>
                <a:latin typeface="Calibri" panose="020F0502020204030204" pitchFamily="34" charset="0"/>
              </a:rPr>
              <a:t/>
            </a:r>
            <a:br>
              <a:rPr lang="ru-RU" altLang="ru-RU" sz="2700" b="1" dirty="0">
                <a:solidFill>
                  <a:srgbClr val="C00000"/>
                </a:solidFill>
                <a:latin typeface="Calibri" panose="020F0502020204030204" pitchFamily="34" charset="0"/>
              </a:rPr>
            </a:br>
            <a:r>
              <a:rPr lang="ru-RU" altLang="ru-RU" sz="2700" b="1" dirty="0" smtClean="0">
                <a:solidFill>
                  <a:srgbClr val="C00000"/>
                </a:solidFill>
                <a:latin typeface="Calibri" panose="020F0502020204030204" pitchFamily="34" charset="0"/>
              </a:rPr>
              <a:t/>
            </a:r>
            <a:br>
              <a:rPr lang="ru-RU" altLang="ru-RU" sz="2700" b="1" dirty="0" smtClean="0">
                <a:solidFill>
                  <a:srgbClr val="C00000"/>
                </a:solidFill>
                <a:latin typeface="Calibri" panose="020F0502020204030204" pitchFamily="34" charset="0"/>
              </a:rPr>
            </a:br>
            <a:r>
              <a:rPr lang="ru-RU" altLang="ru-RU" sz="2700" b="1" dirty="0" smtClean="0">
                <a:solidFill>
                  <a:srgbClr val="C00000"/>
                </a:solidFill>
                <a:latin typeface="Open sans"/>
              </a:rPr>
              <a:t>Итоговое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2900" b="1" dirty="0">
                <a:solidFill>
                  <a:srgbClr val="C00000"/>
                </a:solidFill>
                <a:latin typeface="Open sans"/>
              </a:rPr>
              <a:t/>
            </a:r>
            <a:br>
              <a:rPr lang="ru-RU" sz="2900" b="1" dirty="0">
                <a:solidFill>
                  <a:srgbClr val="C00000"/>
                </a:solidFill>
                <a:latin typeface="Open sans"/>
              </a:rPr>
            </a:br>
            <a:endParaRPr lang="ru-RU" dirty="0">
              <a:latin typeface="Open sans"/>
            </a:endParaRPr>
          </a:p>
        </p:txBody>
      </p:sp>
    </p:spTree>
    <p:extLst>
      <p:ext uri="{BB962C8B-B14F-4D97-AF65-F5344CB8AC3E}">
        <p14:creationId xmlns:p14="http://schemas.microsoft.com/office/powerpoint/2010/main" val="2881687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338328"/>
            <a:ext cx="8568952" cy="1074448"/>
          </a:xfrm>
        </p:spPr>
        <p:txBody>
          <a:bodyPr>
            <a:normAutofit fontScale="90000"/>
          </a:bodyPr>
          <a:lstStyle/>
          <a:p>
            <a:pPr algn="l"/>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a:solidFill>
                  <a:srgbClr val="C00000"/>
                </a:solidFill>
                <a:latin typeface="Calibri" panose="020F0502020204030204" pitchFamily="34" charset="0"/>
              </a:rPr>
              <a:t/>
            </a:r>
            <a:br>
              <a:rPr lang="ru-RU" altLang="ru-RU" sz="3000" b="1" dirty="0">
                <a:solidFill>
                  <a:srgbClr val="C00000"/>
                </a:solidFill>
                <a:latin typeface="Calibri" panose="020F0502020204030204" pitchFamily="34" charset="0"/>
              </a:rPr>
            </a:br>
            <a:r>
              <a:rPr lang="ru-RU" altLang="ru-RU" sz="3000" b="1" dirty="0" smtClean="0">
                <a:solidFill>
                  <a:srgbClr val="C00000"/>
                </a:solidFill>
                <a:latin typeface="Calibri" panose="020F0502020204030204" pitchFamily="34" charset="0"/>
              </a:rPr>
              <a:t/>
            </a:r>
            <a:br>
              <a:rPr lang="ru-RU" altLang="ru-RU" sz="3000" b="1" dirty="0" smtClean="0">
                <a:solidFill>
                  <a:srgbClr val="C00000"/>
                </a:solidFill>
                <a:latin typeface="Calibri" panose="020F0502020204030204" pitchFamily="34" charset="0"/>
              </a:rPr>
            </a:br>
            <a:r>
              <a:rPr lang="ru-RU" altLang="ru-RU" sz="3000" b="1" dirty="0">
                <a:solidFill>
                  <a:srgbClr val="C00000"/>
                </a:solidFill>
                <a:latin typeface="Calibri" panose="020F0502020204030204" pitchFamily="34" charset="0"/>
              </a:rPr>
              <a:t/>
            </a:r>
            <a:br>
              <a:rPr lang="ru-RU" altLang="ru-RU" sz="3000" b="1" dirty="0">
                <a:solidFill>
                  <a:srgbClr val="C00000"/>
                </a:solidFill>
                <a:latin typeface="Calibri" panose="020F0502020204030204" pitchFamily="34" charset="0"/>
              </a:rPr>
            </a:br>
            <a:r>
              <a:rPr lang="ru-RU" altLang="ru-RU" sz="2700" b="1" dirty="0" smtClean="0">
                <a:solidFill>
                  <a:srgbClr val="C00000"/>
                </a:solidFill>
                <a:latin typeface="Open sans"/>
              </a:rPr>
              <a:t>Репетиционное </a:t>
            </a:r>
            <a:r>
              <a:rPr lang="ru-RU" altLang="ru-RU" sz="2700" b="1" dirty="0">
                <a:solidFill>
                  <a:srgbClr val="C00000"/>
                </a:solidFill>
                <a:latin typeface="Open sans"/>
              </a:rPr>
              <a:t>сочинение (изложение) в 2020/2021 </a:t>
            </a:r>
            <a:r>
              <a:rPr lang="ru-RU" altLang="ru-RU" sz="2700" b="1" dirty="0" err="1">
                <a:solidFill>
                  <a:srgbClr val="C00000"/>
                </a:solidFill>
                <a:latin typeface="Open sans"/>
              </a:rPr>
              <a:t>у.г</a:t>
            </a:r>
            <a:r>
              <a:rPr lang="ru-RU" altLang="ru-RU" sz="2700" b="1" dirty="0">
                <a:solidFill>
                  <a:srgbClr val="C00000"/>
                </a:solidFill>
                <a:latin typeface="Open sans"/>
              </a:rPr>
              <a:t>.</a:t>
            </a:r>
            <a:br>
              <a:rPr lang="ru-RU" altLang="ru-RU" sz="2700" b="1" dirty="0">
                <a:solidFill>
                  <a:srgbClr val="C00000"/>
                </a:solidFill>
                <a:latin typeface="Open sans"/>
              </a:rPr>
            </a:br>
            <a:r>
              <a:rPr lang="ru-RU" sz="2700" b="1" dirty="0">
                <a:solidFill>
                  <a:srgbClr val="C00000"/>
                </a:solidFill>
                <a:latin typeface="Open sans"/>
              </a:rPr>
              <a:t/>
            </a:r>
            <a:br>
              <a:rPr lang="ru-RU" sz="2700" b="1" dirty="0">
                <a:solidFill>
                  <a:srgbClr val="C00000"/>
                </a:solidFill>
                <a:latin typeface="Open sans"/>
              </a:rPr>
            </a:br>
            <a:r>
              <a:rPr lang="ru-RU" sz="2700" b="1" dirty="0" smtClean="0">
                <a:solidFill>
                  <a:srgbClr val="C00000"/>
                </a:solidFill>
                <a:latin typeface="Open sans"/>
              </a:rPr>
              <a:t/>
            </a:r>
            <a:br>
              <a:rPr lang="ru-RU" sz="2700" b="1" dirty="0" smtClean="0">
                <a:solidFill>
                  <a:srgbClr val="C00000"/>
                </a:solidFill>
                <a:latin typeface="Open sans"/>
              </a:rPr>
            </a:br>
            <a:r>
              <a:rPr lang="ru-RU" sz="2700" b="1" dirty="0">
                <a:solidFill>
                  <a:srgbClr val="FF0000"/>
                </a:solidFill>
                <a:latin typeface="Calibri" panose="020F0502020204030204" pitchFamily="34" charset="0"/>
                <a:ea typeface="+mn-ea"/>
                <a:cs typeface="+mn-cs"/>
              </a:rPr>
              <a:t>Время написания – 3 часа 55 минут</a:t>
            </a:r>
            <a:r>
              <a:rPr lang="ru-RU" sz="2700" b="1" dirty="0">
                <a:solidFill>
                  <a:srgbClr val="C00000"/>
                </a:solidFill>
                <a:latin typeface="Calibri" panose="020F0502020204030204" pitchFamily="34" charset="0"/>
              </a:rPr>
              <a:t/>
            </a:r>
            <a:br>
              <a:rPr lang="ru-RU" sz="2700" b="1" dirty="0">
                <a:solidFill>
                  <a:srgbClr val="C00000"/>
                </a:solidFill>
                <a:latin typeface="Calibri" panose="020F0502020204030204" pitchFamily="34" charset="0"/>
              </a:rPr>
            </a:br>
            <a:r>
              <a:rPr lang="ru-RU" sz="3200" b="1" dirty="0" smtClean="0">
                <a:solidFill>
                  <a:srgbClr val="C00000"/>
                </a:solidFill>
                <a:latin typeface="Calibri" panose="020F0502020204030204" pitchFamily="34" charset="0"/>
              </a:rPr>
              <a:t/>
            </a:r>
            <a:br>
              <a:rPr lang="ru-RU" sz="3200" b="1" dirty="0" smtClean="0">
                <a:solidFill>
                  <a:srgbClr val="C00000"/>
                </a:solidFill>
                <a:latin typeface="Calibri" panose="020F0502020204030204" pitchFamily="34" charset="0"/>
              </a:rPr>
            </a:br>
            <a:endParaRPr lang="ru-RU" dirty="0"/>
          </a:p>
        </p:txBody>
      </p:sp>
      <p:sp>
        <p:nvSpPr>
          <p:cNvPr id="5" name="TextBox 4"/>
          <p:cNvSpPr txBox="1"/>
          <p:nvPr/>
        </p:nvSpPr>
        <p:spPr>
          <a:xfrm>
            <a:off x="1547664" y="3068960"/>
            <a:ext cx="5904656" cy="369332"/>
          </a:xfrm>
          <a:prstGeom prst="rect">
            <a:avLst/>
          </a:prstGeom>
          <a:noFill/>
        </p:spPr>
        <p:txBody>
          <a:bodyPr wrap="square" rtlCol="0">
            <a:spAutoFit/>
          </a:bodyPr>
          <a:lstStyle/>
          <a:p>
            <a:endParaRPr lang="ru-RU" dirty="0"/>
          </a:p>
        </p:txBody>
      </p:sp>
      <p:sp>
        <p:nvSpPr>
          <p:cNvPr id="6" name="Объект 1"/>
          <p:cNvSpPr txBox="1">
            <a:spLocks/>
          </p:cNvSpPr>
          <p:nvPr/>
        </p:nvSpPr>
        <p:spPr>
          <a:xfrm>
            <a:off x="872067" y="4345533"/>
            <a:ext cx="7408333" cy="178063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ru-RU" dirty="0"/>
          </a:p>
        </p:txBody>
      </p:sp>
      <p:sp>
        <p:nvSpPr>
          <p:cNvPr id="7" name="Объект 1"/>
          <p:cNvSpPr>
            <a:spLocks noGrp="1"/>
          </p:cNvSpPr>
          <p:nvPr>
            <p:ph idx="1"/>
          </p:nvPr>
        </p:nvSpPr>
        <p:spPr/>
        <p:txBody>
          <a:bodyPr>
            <a:normAutofit fontScale="85000" lnSpcReduction="20000"/>
          </a:bodyPr>
          <a:lstStyle/>
          <a:p>
            <a:pPr algn="ctr">
              <a:lnSpc>
                <a:spcPct val="150000"/>
              </a:lnSpc>
              <a:spcBef>
                <a:spcPct val="0"/>
              </a:spcBef>
              <a:defRPr/>
            </a:pPr>
            <a:r>
              <a:rPr lang="ru-RU" altLang="ru-RU" u="sng" dirty="0">
                <a:solidFill>
                  <a:srgbClr val="FF0000"/>
                </a:solidFill>
                <a:latin typeface="Open sans"/>
                <a:cs typeface="Times New Roman" pitchFamily="18" charset="0"/>
              </a:rPr>
              <a:t>21 октября – проведение репетиционного сочинения (изложения)</a:t>
            </a:r>
          </a:p>
          <a:p>
            <a:pPr marL="285750" indent="-285750">
              <a:lnSpc>
                <a:spcPct val="150000"/>
              </a:lnSpc>
              <a:spcBef>
                <a:spcPct val="0"/>
              </a:spcBef>
              <a:buFont typeface="Arial" panose="020B0604020202020204" pitchFamily="34" charset="0"/>
              <a:buChar char="•"/>
              <a:defRPr/>
            </a:pPr>
            <a:r>
              <a:rPr lang="ru-RU" altLang="ru-RU" dirty="0">
                <a:solidFill>
                  <a:srgbClr val="002060"/>
                </a:solidFill>
                <a:latin typeface="Open sans"/>
                <a:cs typeface="Times New Roman" pitchFamily="18" charset="0"/>
              </a:rPr>
              <a:t>После получения результатов репетиционного  сочинения (изложения</a:t>
            </a:r>
            <a:r>
              <a:rPr lang="ru-RU" altLang="ru-RU" dirty="0" smtClean="0">
                <a:solidFill>
                  <a:srgbClr val="002060"/>
                </a:solidFill>
                <a:latin typeface="Open sans"/>
                <a:cs typeface="Times New Roman" pitchFamily="18" charset="0"/>
              </a:rPr>
              <a:t>)-анализ </a:t>
            </a:r>
            <a:r>
              <a:rPr lang="ru-RU" altLang="ru-RU" dirty="0">
                <a:solidFill>
                  <a:srgbClr val="002060"/>
                </a:solidFill>
                <a:latin typeface="Open sans"/>
                <a:cs typeface="Times New Roman" pitchFamily="18" charset="0"/>
              </a:rPr>
              <a:t>результатов репетиционного сочинения (изложения)</a:t>
            </a:r>
          </a:p>
          <a:p>
            <a:pPr marL="285750" indent="-285750">
              <a:lnSpc>
                <a:spcPct val="150000"/>
              </a:lnSpc>
              <a:spcBef>
                <a:spcPct val="0"/>
              </a:spcBef>
              <a:buFont typeface="Arial" panose="020B0604020202020204" pitchFamily="34" charset="0"/>
              <a:buChar char="•"/>
              <a:defRPr/>
            </a:pPr>
            <a:r>
              <a:rPr lang="ru-RU" altLang="ru-RU" dirty="0">
                <a:solidFill>
                  <a:srgbClr val="002060"/>
                </a:solidFill>
                <a:latin typeface="Open sans"/>
                <a:cs typeface="Times New Roman" pitchFamily="18" charset="0"/>
              </a:rPr>
              <a:t>До 1 декабря 2020 года по итогам анализа -  проведение консультации для обучающихся, контроль чтения литературы.</a:t>
            </a:r>
          </a:p>
          <a:p>
            <a:endParaRPr lang="ru-RU" dirty="0"/>
          </a:p>
        </p:txBody>
      </p:sp>
    </p:spTree>
    <p:extLst>
      <p:ext uri="{BB962C8B-B14F-4D97-AF65-F5344CB8AC3E}">
        <p14:creationId xmlns:p14="http://schemas.microsoft.com/office/powerpoint/2010/main" val="870022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211</TotalTime>
  <Words>2234</Words>
  <Application>Microsoft Office PowerPoint</Application>
  <PresentationFormat>Экран (4:3)</PresentationFormat>
  <Paragraphs>281</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Волна</vt:lpstr>
      <vt:lpstr>Родительское собрание</vt:lpstr>
      <vt:lpstr>   Итоговое сочинение (изложение) в 2020/2021 у.г.  </vt:lpstr>
      <vt:lpstr>Сроки проведения ИСИ (п.19) </vt:lpstr>
      <vt:lpstr>    Итоговое сочинение (изложение) в 2020/2021 у.г. Участники ИСИ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Репетиционное сочинение (изложение) в 2020/2021 у.г.   Время написания – 3 часа 55 минут  </vt:lpstr>
      <vt:lpstr>   Консультации для обучающихся 11 «а» класса Подготовка к итоговому сочинению (изложению)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  Итоговое сочинение (изложение) в 2020/2021 у.г.  </vt:lpstr>
      <vt:lpstr>Государственная итоговая аттестация</vt:lpstr>
      <vt:lpstr> ЕГЭ по математике Выпускники могут сдавать (выбор выпускника) только  один из уровней  (или база , или профиль) с 2019-2020  учебного года новый Порядок ГИА </vt:lpstr>
      <vt:lpstr>Государственная итоговая аттестация</vt:lpstr>
      <vt:lpstr>Государственная итоговая аттестация</vt:lpstr>
      <vt:lpstr>Государственная итоговая аттестация</vt:lpstr>
      <vt:lpstr>Оценка результатов ГИА</vt:lpstr>
      <vt:lpstr>Оценка результатов ГИА</vt:lpstr>
      <vt:lpstr>Олимпиады</vt:lpstr>
      <vt:lpstr>Видео-консультации, посвященные изменениям в контрольных измерительных материалах единого государственного экзамена 2021 года</vt:lpstr>
      <vt:lpstr>Презентация PowerPoint</vt:lpstr>
      <vt:lpstr>Презентация PowerPoint</vt:lpstr>
      <vt:lpstr>Горячая линия</vt:lpstr>
      <vt:lpstr>Официальные ресурсы ГИА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Родительское собрание</dc:title>
  <dc:creator>Вход</dc:creator>
  <cp:lastModifiedBy>Завуч</cp:lastModifiedBy>
  <cp:revision>24</cp:revision>
  <dcterms:created xsi:type="dcterms:W3CDTF">2020-09-29T07:48:03Z</dcterms:created>
  <dcterms:modified xsi:type="dcterms:W3CDTF">2020-10-06T11:53:43Z</dcterms:modified>
</cp:coreProperties>
</file>