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7"/>
  </p:notesMasterIdLst>
  <p:sldIdLst>
    <p:sldId id="256" r:id="rId2"/>
    <p:sldId id="317" r:id="rId3"/>
    <p:sldId id="319" r:id="rId4"/>
    <p:sldId id="318" r:id="rId5"/>
    <p:sldId id="321" r:id="rId6"/>
    <p:sldId id="322" r:id="rId7"/>
    <p:sldId id="315" r:id="rId8"/>
    <p:sldId id="289" r:id="rId9"/>
    <p:sldId id="298" r:id="rId10"/>
    <p:sldId id="297" r:id="rId11"/>
    <p:sldId id="313" r:id="rId12"/>
    <p:sldId id="306" r:id="rId13"/>
    <p:sldId id="304" r:id="rId14"/>
    <p:sldId id="299" r:id="rId15"/>
    <p:sldId id="305" r:id="rId16"/>
    <p:sldId id="303" r:id="rId17"/>
    <p:sldId id="294" r:id="rId18"/>
    <p:sldId id="295" r:id="rId19"/>
    <p:sldId id="291" r:id="rId20"/>
    <p:sldId id="292" r:id="rId21"/>
    <p:sldId id="314" r:id="rId22"/>
    <p:sldId id="323" r:id="rId23"/>
    <p:sldId id="324" r:id="rId24"/>
    <p:sldId id="316" r:id="rId25"/>
    <p:sldId id="31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7509"/>
    <a:srgbClr val="E97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D8CB6-8B02-48DD-B8A4-87B3F5491746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ED666-1B8E-412C-8055-8EED3C53A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99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ED666-1B8E-412C-8055-8EED3C53AA9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ED666-1B8E-412C-8055-8EED3C53AA93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9AB751-987D-434E-8E96-C630E2584485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46DCF-DA28-4F55-A6BF-F9BB677B345B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062482-197A-4BAD-9364-C01B1EBD5649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079BBD-E77C-4E0F-B4E8-E685414CCED6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24A9FA-9FA4-40DF-A9AE-2F7A9E571568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7AC8A-CC15-4BE1-A8F7-417AA31F6D9E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209EE-CA62-4586-ADFA-67CCA8BA89A8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FC9BB-FB76-4C92-9925-0CB5CBC3BA2F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6762A-9931-4F8E-B687-A08D69ABF0E1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B7DC3-25F4-40A7-9552-5DAFA4494BDC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3203E7-B65A-4937-AE31-CDA607E1EECD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5D34B0-BE51-4025-9C7F-DDCE01EA93DC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9C21C1C-1137-45FD-A224-8C401D29A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heck.ege.edu.ru/" TargetMode="External"/><Relationship Id="rId2" Type="http://schemas.openxmlformats.org/officeDocument/2006/relationships/hyperlink" Target="http://www.ege.edu.ru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" TargetMode="External"/><Relationship Id="rId2" Type="http://schemas.openxmlformats.org/officeDocument/2006/relationships/hyperlink" Target="http://obrnadzor.gov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u.sbor.net/" TargetMode="External"/><Relationship Id="rId5" Type="http://schemas.openxmlformats.org/officeDocument/2006/relationships/hyperlink" Target="http://edu.lenobl.ru/" TargetMode="External"/><Relationship Id="rId4" Type="http://schemas.openxmlformats.org/officeDocument/2006/relationships/hyperlink" Target="http://ege.edu.ru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2858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Особенности проведения государственной итоговой аттестации в 2021 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6021288"/>
            <a:ext cx="6400800" cy="423850"/>
          </a:xfrm>
        </p:spPr>
        <p:txBody>
          <a:bodyPr>
            <a:normAutofit/>
          </a:bodyPr>
          <a:lstStyle/>
          <a:p>
            <a:r>
              <a:rPr lang="ru-RU" dirty="0" smtClean="0"/>
              <a:t>23.01.2021г.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857760"/>
            <a:ext cx="8183880" cy="1428760"/>
          </a:xfrm>
        </p:spPr>
        <p:txBody>
          <a:bodyPr/>
          <a:lstStyle/>
          <a:p>
            <a:r>
              <a:rPr lang="ru-RU" dirty="0" smtClean="0">
                <a:latin typeface="+mn-lt"/>
                <a:cs typeface="Times New Roman" pitchFamily="18" charset="0"/>
                <a:hlinkClick r:id="" action="ppaction://noaction"/>
              </a:rPr>
              <a:t>Вход участников </a:t>
            </a:r>
            <a:r>
              <a:rPr lang="ru-RU" dirty="0" smtClean="0">
                <a:latin typeface="+mn-lt"/>
                <a:cs typeface="Times New Roman" pitchFamily="18" charset="0"/>
              </a:rPr>
              <a:t>экзаменов в ППЭ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764704"/>
            <a:ext cx="8183880" cy="4807436"/>
          </a:xfrm>
        </p:spPr>
        <p:txBody>
          <a:bodyPr>
            <a:normAutofit/>
          </a:bodyPr>
          <a:lstStyle/>
          <a:p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42910" y="928670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500042"/>
            <a:ext cx="82153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Если участник ЕГЭ опоздал на экзамен, он допускается к сдаче ЕГЭ в установленном порядке, при этом время окончания экзамена </a:t>
            </a:r>
            <a:r>
              <a:rPr lang="ru-RU" sz="2800" b="1" dirty="0" smtClean="0">
                <a:solidFill>
                  <a:srgbClr val="C00000"/>
                </a:solidFill>
              </a:rPr>
              <a:t>не продлевается</a:t>
            </a:r>
            <a:r>
              <a:rPr lang="ru-RU" sz="2800" b="1" dirty="0" smtClean="0">
                <a:solidFill>
                  <a:srgbClr val="002060"/>
                </a:solidFill>
              </a:rPr>
              <a:t>, о чем сообщается участнику ЕГЭ. </a:t>
            </a:r>
            <a:r>
              <a:rPr lang="ru-RU" sz="2800" b="1" dirty="0" smtClean="0">
                <a:solidFill>
                  <a:srgbClr val="C00000"/>
                </a:solidFill>
              </a:rPr>
              <a:t>Повторный общий инструктаж для опоздавших участников ЕГЭ не проводится.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857760"/>
            <a:ext cx="8183880" cy="1428760"/>
          </a:xfrm>
        </p:spPr>
        <p:txBody>
          <a:bodyPr/>
          <a:lstStyle/>
          <a:p>
            <a:r>
              <a:rPr lang="ru-RU" dirty="0" smtClean="0">
                <a:solidFill>
                  <a:srgbClr val="E17509"/>
                </a:solidFill>
                <a:latin typeface="+mn-lt"/>
                <a:cs typeface="Times New Roman" pitchFamily="18" charset="0"/>
              </a:rPr>
              <a:t>Видеонаблюдение на ГИА</a:t>
            </a:r>
            <a:endParaRPr lang="ru-RU" dirty="0">
              <a:solidFill>
                <a:srgbClr val="E17509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764704"/>
            <a:ext cx="8183880" cy="4807436"/>
          </a:xfrm>
        </p:spPr>
        <p:txBody>
          <a:bodyPr>
            <a:normAutofit/>
          </a:bodyPr>
          <a:lstStyle/>
          <a:p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42910" y="928670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500042"/>
            <a:ext cx="821537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П.57,58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Аудитории и помещение для руководителя ППЭ оборудуются средствами </a:t>
            </a:r>
            <a:r>
              <a:rPr lang="ru-RU" sz="2400" b="1" dirty="0" smtClean="0">
                <a:solidFill>
                  <a:srgbClr val="C00000"/>
                </a:solidFill>
              </a:rPr>
              <a:t>видеонаблюдения</a:t>
            </a:r>
            <a:r>
              <a:rPr lang="ru-RU" sz="2400" b="1" dirty="0" smtClean="0">
                <a:solidFill>
                  <a:srgbClr val="002060"/>
                </a:solidFill>
              </a:rPr>
              <a:t>, позволяющими осуществлять видеозапись и трансляцию проведения экзаменов.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Срок хранения видеозаписи </a:t>
            </a:r>
            <a:r>
              <a:rPr lang="ru-RU" sz="2400" b="1" dirty="0" smtClean="0">
                <a:solidFill>
                  <a:srgbClr val="C00000"/>
                </a:solidFill>
              </a:rPr>
              <a:t>до 1 марта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года, следующего за годом проведения экзамена.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До наступления указанной даты материалы видеозаписи экзамена могут быть использованы с целью выявления фактов нарушения  настоящего Порядка.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5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138190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E17509"/>
                </a:solidFill>
              </a:rPr>
              <a:t>Порядок проведения ГИА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002060"/>
              </a:buClr>
              <a:buNone/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П.65</a:t>
            </a:r>
            <a:r>
              <a:rPr lang="ru-RU" b="1" dirty="0" smtClean="0"/>
              <a:t> 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В день проведения экзамена в ППЭ запрещается: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	</a:t>
            </a:r>
            <a:r>
              <a:rPr lang="ru-RU" sz="2400" b="1" dirty="0" smtClean="0">
                <a:solidFill>
                  <a:srgbClr val="C00000"/>
                </a:solidFill>
              </a:rPr>
              <a:t>Иметь при себе средства связи, электронно-	вычислительную технику, фото-, аудио- и 	видеоаппаратуру, справочные материалы. 	Письменные заметки и иные средства хранения и 	передачи информации;</a:t>
            </a:r>
          </a:p>
          <a:p>
            <a:pPr marL="0" indent="0">
              <a:buClr>
                <a:srgbClr val="002060"/>
              </a:buClr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8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" y="5229200"/>
            <a:ext cx="8183880" cy="1224136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E17509"/>
                </a:solidFill>
              </a:rPr>
              <a:t>Порядок проведения ГИА</a:t>
            </a:r>
            <a:endParaRPr lang="ru-RU" b="0" dirty="0">
              <a:solidFill>
                <a:srgbClr val="E17509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83880" cy="4824536"/>
          </a:xfrm>
        </p:spPr>
        <p:txBody>
          <a:bodyPr>
            <a:normAutofit fontScale="85000" lnSpcReduction="20000"/>
          </a:bodyPr>
          <a:lstStyle/>
          <a:p>
            <a:pPr marL="603504" lvl="2" indent="0">
              <a:buNone/>
            </a:pPr>
            <a:endParaRPr lang="ru-RU" sz="2100" b="1" dirty="0" smtClean="0">
              <a:solidFill>
                <a:srgbClr val="FF0000"/>
              </a:solidFill>
            </a:endParaRPr>
          </a:p>
          <a:p>
            <a:pPr marL="603504" lvl="2" indent="0">
              <a:buNone/>
            </a:pPr>
            <a:r>
              <a:rPr lang="ru-RU" sz="2100" b="1" dirty="0" smtClean="0">
                <a:solidFill>
                  <a:srgbClr val="FF0000"/>
                </a:solidFill>
              </a:rPr>
              <a:t>П.64</a:t>
            </a:r>
            <a:r>
              <a:rPr lang="ru-RU" sz="2100" dirty="0" smtClean="0"/>
              <a:t> </a:t>
            </a:r>
          </a:p>
          <a:p>
            <a:pPr marL="603504" lvl="2" indent="0">
              <a:buNone/>
            </a:pPr>
            <a:r>
              <a:rPr lang="ru-RU" sz="2300" b="1" dirty="0" smtClean="0">
                <a:solidFill>
                  <a:srgbClr val="002060"/>
                </a:solidFill>
              </a:rPr>
              <a:t>Во время экзамена участники соблюдают требования настоящего Порядка и следуют указаниям организаторов. Организаторы обеспечивают соблюдение требований настоящего Порядка в аудитории и ППЭ.</a:t>
            </a:r>
          </a:p>
          <a:p>
            <a:pPr marL="603504" lvl="2" indent="0">
              <a:buNone/>
            </a:pPr>
            <a:r>
              <a:rPr lang="ru-RU" sz="2300" b="1" dirty="0" smtClean="0">
                <a:solidFill>
                  <a:srgbClr val="002060"/>
                </a:solidFill>
              </a:rPr>
              <a:t>	Участники экзамена выполняют экзаменационную работу самостоятельно, без помощи посторонних лиц. Во время экзамена на столе участника экзамена помимо экзаменационных материалов находятся: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300" b="1" dirty="0" err="1" smtClean="0">
                <a:solidFill>
                  <a:srgbClr val="002060"/>
                </a:solidFill>
              </a:rPr>
              <a:t>гелевая</a:t>
            </a:r>
            <a:r>
              <a:rPr lang="ru-RU" sz="2300" b="1" dirty="0" smtClean="0">
                <a:solidFill>
                  <a:srgbClr val="002060"/>
                </a:solidFill>
              </a:rPr>
              <a:t> ручка с чернилами черного цвета;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300" b="1" dirty="0" smtClean="0">
                <a:solidFill>
                  <a:srgbClr val="002060"/>
                </a:solidFill>
              </a:rPr>
              <a:t>документ, удостоверяющий личность;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300" b="1" dirty="0">
                <a:solidFill>
                  <a:srgbClr val="002060"/>
                </a:solidFill>
              </a:rPr>
              <a:t>с</a:t>
            </a:r>
            <a:r>
              <a:rPr lang="ru-RU" sz="2300" b="1" dirty="0" smtClean="0">
                <a:solidFill>
                  <a:srgbClr val="002060"/>
                </a:solidFill>
              </a:rPr>
              <a:t>редства обучения и воспитания;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300" b="1" dirty="0">
                <a:solidFill>
                  <a:srgbClr val="002060"/>
                </a:solidFill>
              </a:rPr>
              <a:t>л</a:t>
            </a:r>
            <a:r>
              <a:rPr lang="ru-RU" sz="2300" b="1" dirty="0" smtClean="0">
                <a:solidFill>
                  <a:srgbClr val="002060"/>
                </a:solidFill>
              </a:rPr>
              <a:t>екарства (при необходимости);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300" b="1" dirty="0">
                <a:solidFill>
                  <a:srgbClr val="002060"/>
                </a:solidFill>
              </a:rPr>
              <a:t>л</a:t>
            </a:r>
            <a:r>
              <a:rPr lang="ru-RU" sz="2300" b="1" dirty="0" smtClean="0">
                <a:solidFill>
                  <a:srgbClr val="002060"/>
                </a:solidFill>
              </a:rPr>
              <a:t>исты бумаги для черновиков, выданные в ППЭ.</a:t>
            </a:r>
          </a:p>
          <a:p>
            <a:pPr marL="603504" lvl="2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836712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	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7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636"/>
            <a:ext cx="8183880" cy="105156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E17509"/>
                </a:solidFill>
              </a:rPr>
              <a:t>Правила проведения ГИА </a:t>
            </a:r>
            <a:endParaRPr lang="ru-RU" dirty="0">
              <a:solidFill>
                <a:srgbClr val="E1750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Рекомендуется взять с собой на экзамен только необходимые вещи. Иные личные вещи участники ЕГЭ обязаны оставить в специально </a:t>
            </a:r>
            <a:r>
              <a:rPr lang="ru-RU" b="1" dirty="0">
                <a:solidFill>
                  <a:srgbClr val="002060"/>
                </a:solidFill>
              </a:rPr>
              <a:t>выделенном помещении для хранения личных вещей участников ЕГЭ, </a:t>
            </a:r>
            <a:r>
              <a:rPr lang="ru-RU" b="1" dirty="0" smtClean="0">
                <a:solidFill>
                  <a:srgbClr val="002060"/>
                </a:solidFill>
              </a:rPr>
              <a:t>до входа в ППЭ. Указанное место для личных вещей участников ЕГЭ организуется до установленной рамки стационарного металлоискателя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581128"/>
            <a:ext cx="8183880" cy="151216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E17509"/>
                </a:solidFill>
              </a:rPr>
              <a:t>Порядок проведения ГИА</a:t>
            </a:r>
            <a:endParaRPr lang="ru-RU" b="0" dirty="0">
              <a:solidFill>
                <a:srgbClr val="E17509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83880" cy="5040560"/>
          </a:xfrm>
        </p:spPr>
        <p:txBody>
          <a:bodyPr>
            <a:normAutofit fontScale="92500" lnSpcReduction="10000"/>
          </a:bodyPr>
          <a:lstStyle/>
          <a:p>
            <a:pPr marL="603504" lvl="2" indent="0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П.65</a:t>
            </a:r>
          </a:p>
          <a:p>
            <a:pPr marL="603504" lvl="2" indent="0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Во время экзамена участники экзамена не должны общаться друг с другом, не могут свободно перемещаться по аудитории и ППЭ.</a:t>
            </a:r>
          </a:p>
          <a:p>
            <a:pPr marL="603504" lvl="2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ru-RU" b="1" dirty="0">
                <a:solidFill>
                  <a:srgbClr val="002060"/>
                </a:solidFill>
              </a:rPr>
              <a:t> Во время экзамена участники экзамена </a:t>
            </a:r>
            <a:r>
              <a:rPr lang="ru-RU" b="1" dirty="0" smtClean="0">
                <a:solidFill>
                  <a:srgbClr val="002060"/>
                </a:solidFill>
              </a:rPr>
              <a:t> могут выходить из аудитории и перемещаться по ППЭ в сопровождении одного из организаторов. При выходе из аудитории участники экзамена оставляют экзаменационные материалы и листы бумаги для черновиков на рабочем столе. Организатор проверяет комплектность оставленных участником экзамена экзаменационных материалов и листов бумаги для черновиков, фиксирует время указанного участника экзамена из аудитории и продолжительность отсутствия его в аудитории в соответствующей ведомости.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836712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	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3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149080"/>
            <a:ext cx="8183880" cy="1656184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E17509"/>
                </a:solidFill>
              </a:rPr>
              <a:t>Порядок проведения ГИА</a:t>
            </a:r>
            <a:endParaRPr lang="ru-RU" b="0" dirty="0">
              <a:solidFill>
                <a:srgbClr val="E17509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83880" cy="338437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П. 94 </a:t>
            </a:r>
            <a:r>
              <a:rPr lang="ru-RU" b="1" dirty="0">
                <a:solidFill>
                  <a:srgbClr val="002060"/>
                </a:solidFill>
              </a:rPr>
              <a:t>вводится ограничение участия в ЕГЭ при нарушении Порядка ГИА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Участникам </a:t>
            </a:r>
            <a:r>
              <a:rPr lang="ru-RU" b="1" dirty="0">
                <a:solidFill>
                  <a:srgbClr val="002060"/>
                </a:solidFill>
              </a:rPr>
              <a:t>ГИА, чьи результаты ЕГЭ по учебным предметам по выбору в текущем году были </a:t>
            </a:r>
            <a:r>
              <a:rPr lang="ru-RU" b="1" dirty="0">
                <a:solidFill>
                  <a:srgbClr val="FF0000"/>
                </a:solidFill>
              </a:rPr>
              <a:t>аннулированы</a:t>
            </a:r>
            <a:r>
              <a:rPr lang="ru-RU" b="1" dirty="0">
                <a:solidFill>
                  <a:srgbClr val="002060"/>
                </a:solidFill>
              </a:rPr>
              <a:t> по решению председателя ГЭК в случае выявления фактов нарушения настоящего Порядка, предоставляется право участия в ЕГЭ по учебным предметам по выбору, по которым было принято решение об аннулировании результатов, </a:t>
            </a:r>
            <a:r>
              <a:rPr lang="ru-RU" b="1" dirty="0">
                <a:solidFill>
                  <a:srgbClr val="FF0000"/>
                </a:solidFill>
              </a:rPr>
              <a:t>не ранее чем через год </a:t>
            </a:r>
            <a:r>
              <a:rPr lang="ru-RU" b="1" dirty="0">
                <a:solidFill>
                  <a:srgbClr val="002060"/>
                </a:solidFill>
              </a:rPr>
              <a:t>с года аннулирования результатов ЕГЭ в сроки и формах, устанавливаемых настоящим Порядком.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24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E17509"/>
                </a:solidFill>
              </a:rPr>
              <a:t>Информирование о результатах</a:t>
            </a:r>
            <a:endParaRPr lang="ru-RU" sz="2800" dirty="0">
              <a:solidFill>
                <a:srgbClr val="E1750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t"/>
            <a:r>
              <a:rPr lang="ru-RU" b="1" dirty="0" smtClean="0">
                <a:solidFill>
                  <a:srgbClr val="002060"/>
                </a:solidFill>
              </a:rPr>
              <a:t>На официальном информационном портале ЕГЭ (</a:t>
            </a:r>
            <a:r>
              <a:rPr lang="en-US" b="1" u="sng" dirty="0" smtClean="0">
                <a:solidFill>
                  <a:srgbClr val="002060"/>
                </a:solidFill>
                <a:hlinkClick r:id="rId2"/>
              </a:rPr>
              <a:t>www</a:t>
            </a:r>
            <a:r>
              <a:rPr lang="ru-RU" b="1" u="sng" dirty="0" smtClean="0">
                <a:solidFill>
                  <a:srgbClr val="002060"/>
                </a:solidFill>
                <a:hlinkClick r:id="rId2"/>
              </a:rPr>
              <a:t>.</a:t>
            </a:r>
            <a:r>
              <a:rPr lang="en-US" b="1" u="sng" dirty="0" err="1" smtClean="0">
                <a:solidFill>
                  <a:srgbClr val="002060"/>
                </a:solidFill>
                <a:hlinkClick r:id="rId2"/>
              </a:rPr>
              <a:t>ege</a:t>
            </a:r>
            <a:r>
              <a:rPr lang="ru-RU" b="1" u="sng" dirty="0" smtClean="0">
                <a:solidFill>
                  <a:srgbClr val="002060"/>
                </a:solidFill>
                <a:hlinkClick r:id="rId2"/>
              </a:rPr>
              <a:t>.</a:t>
            </a:r>
            <a:r>
              <a:rPr lang="en-US" b="1" u="sng" dirty="0" err="1" smtClean="0">
                <a:solidFill>
                  <a:srgbClr val="002060"/>
                </a:solidFill>
                <a:hlinkClick r:id="rId2"/>
              </a:rPr>
              <a:t>edu</a:t>
            </a:r>
            <a:r>
              <a:rPr lang="ru-RU" b="1" u="sng" dirty="0" smtClean="0">
                <a:solidFill>
                  <a:srgbClr val="002060"/>
                </a:solidFill>
                <a:hlinkClick r:id="rId2"/>
              </a:rPr>
              <a:t>.</a:t>
            </a:r>
            <a:r>
              <a:rPr lang="en-US" b="1" u="sng" dirty="0" err="1" smtClean="0">
                <a:solidFill>
                  <a:srgbClr val="002060"/>
                </a:solidFill>
                <a:hlinkClick r:id="rId2"/>
              </a:rPr>
              <a:t>ru</a:t>
            </a:r>
            <a:r>
              <a:rPr lang="ru-RU" b="1" dirty="0" smtClean="0">
                <a:solidFill>
                  <a:srgbClr val="002060"/>
                </a:solidFill>
              </a:rPr>
              <a:t>) в разделе «Проверить результаты ЕГЭ» функционирует  сервис «Предоставление участнику ЕГЭ доступа к его результатам и работам».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Сервис предназначен для предоставления участникам ЕГЭ доступа к информации о результатах ЕГЭ и итогового сочинения (изложения), с возможностью просмотра копий изображений бланков. Ссылка на личный кабинет участника </a:t>
            </a:r>
            <a:r>
              <a:rPr lang="ru-RU" b="1" u="sng" dirty="0" smtClean="0">
                <a:solidFill>
                  <a:srgbClr val="002060"/>
                </a:solidFill>
                <a:hlinkClick r:id="rId3"/>
              </a:rPr>
              <a:t>http://check.ege.edu.ru/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E17509"/>
                </a:solidFill>
              </a:rPr>
              <a:t>О сервисе «Результаты ЕГЭ 2021 года»</a:t>
            </a:r>
            <a:br>
              <a:rPr lang="ru-RU" sz="2800" dirty="0" smtClean="0">
                <a:solidFill>
                  <a:srgbClr val="E17509"/>
                </a:solidFill>
              </a:rPr>
            </a:br>
            <a:endParaRPr lang="ru-RU" sz="2800" dirty="0">
              <a:solidFill>
                <a:srgbClr val="E1750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Для получения доступа в личный кабинет участника вводится </a:t>
            </a:r>
          </a:p>
          <a:p>
            <a:pPr marL="0" indent="0" fontAlgn="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 Логин - фамилия, имя, отчество участника. </a:t>
            </a:r>
          </a:p>
          <a:p>
            <a:pPr marL="0" indent="0" fontAlgn="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Пароль: код регистрации, который напечатан на пропуске на ЕГЭ или номер документа, удостоверяющего личность (без серии), который был указан при регистрации на ЕГЭ.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Апелляция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41788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о нарушении установленного порядка проведения ГИА по учебному предмету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(в день проведения экзамена по соответствующему учебному предмету уполномоченному представителю ГЭК, не покидая ППЭ).</a:t>
            </a:r>
          </a:p>
          <a:p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о несогласии с выставленными баллами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(в течение двух рабочих дней со дня объявления результатов ГИА по соответствующему учебному предмету).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Сроки написания итогового сочинения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ea typeface="Times New Roman"/>
                <a:cs typeface="Times New Roman"/>
              </a:rPr>
              <a:t>В </a:t>
            </a:r>
            <a:r>
              <a:rPr lang="ru-RU" dirty="0">
                <a:solidFill>
                  <a:srgbClr val="002060"/>
                </a:solidFill>
                <a:ea typeface="Times New Roman"/>
                <a:cs typeface="Times New Roman"/>
              </a:rPr>
              <a:t>связи с неблагоприятной эпидемиологической ситуацией, </a:t>
            </a:r>
            <a:r>
              <a:rPr lang="ru-RU" dirty="0" smtClean="0">
                <a:solidFill>
                  <a:srgbClr val="002060"/>
                </a:solidFill>
                <a:ea typeface="Times New Roman"/>
                <a:cs typeface="Times New Roman"/>
              </a:rPr>
              <a:t>сочинение как допуск к государственной итоговой аттестации будет проходить  </a:t>
            </a:r>
            <a:r>
              <a:rPr lang="ru-RU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5 </a:t>
            </a:r>
            <a:r>
              <a:rPr lang="ru-RU" b="1" dirty="0">
                <a:solidFill>
                  <a:srgbClr val="C00000"/>
                </a:solidFill>
                <a:ea typeface="Times New Roman"/>
                <a:cs typeface="Times New Roman"/>
              </a:rPr>
              <a:t>апреля 2021 года.</a:t>
            </a: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ru-RU" dirty="0" smtClean="0">
                <a:solidFill>
                  <a:srgbClr val="002060"/>
                </a:solidFill>
                <a:ea typeface="Times New Roman"/>
                <a:cs typeface="Times New Roman"/>
              </a:rPr>
              <a:t>Решение </a:t>
            </a:r>
            <a:r>
              <a:rPr lang="ru-RU" dirty="0">
                <a:solidFill>
                  <a:srgbClr val="002060"/>
                </a:solidFill>
                <a:ea typeface="Times New Roman"/>
                <a:cs typeface="Times New Roman"/>
              </a:rPr>
              <a:t>согласовано </a:t>
            </a:r>
            <a:r>
              <a:rPr lang="ru-RU" dirty="0" err="1">
                <a:solidFill>
                  <a:srgbClr val="002060"/>
                </a:solidFill>
                <a:ea typeface="Times New Roman"/>
                <a:cs typeface="Times New Roman"/>
              </a:rPr>
              <a:t>Рособрнадзором</a:t>
            </a:r>
            <a:r>
              <a:rPr lang="ru-RU" dirty="0">
                <a:solidFill>
                  <a:srgbClr val="002060"/>
                </a:solidFill>
                <a:ea typeface="Times New Roman"/>
                <a:cs typeface="Times New Roman"/>
              </a:rPr>
              <a:t> и </a:t>
            </a:r>
            <a:r>
              <a:rPr lang="ru-RU" dirty="0" err="1">
                <a:solidFill>
                  <a:srgbClr val="002060"/>
                </a:solidFill>
                <a:ea typeface="Times New Roman"/>
                <a:cs typeface="Times New Roman"/>
              </a:rPr>
              <a:t>Минпросвещения</a:t>
            </a:r>
            <a:r>
              <a:rPr lang="ru-RU" dirty="0">
                <a:solidFill>
                  <a:srgbClr val="002060"/>
                </a:solidFill>
                <a:ea typeface="Times New Roman"/>
                <a:cs typeface="Times New Roman"/>
              </a:rPr>
              <a:t> России и одобрено на заседании Оперативного штаба по предупреждению завоза и распространения новой </a:t>
            </a:r>
            <a:r>
              <a:rPr lang="ru-RU" dirty="0" err="1">
                <a:solidFill>
                  <a:srgbClr val="002060"/>
                </a:solidFill>
                <a:ea typeface="Times New Roman"/>
                <a:cs typeface="Times New Roman"/>
              </a:rPr>
              <a:t>коронавирусной</a:t>
            </a:r>
            <a:r>
              <a:rPr lang="ru-RU" dirty="0">
                <a:solidFill>
                  <a:srgbClr val="002060"/>
                </a:solidFill>
                <a:ea typeface="Times New Roman"/>
                <a:cs typeface="Times New Roman"/>
              </a:rPr>
              <a:t> инфекции на территории Российской Федерации.</a:t>
            </a:r>
            <a:endParaRPr lang="ru-RU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Дополнительные сроки: </a:t>
            </a:r>
            <a:r>
              <a:rPr lang="ru-RU" b="1" dirty="0" smtClean="0">
                <a:solidFill>
                  <a:srgbClr val="C00000"/>
                </a:solidFill>
              </a:rPr>
              <a:t>21 апреля , 05 мая 2021 года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99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Апелляция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п.97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Конфликтная комиссия </a:t>
            </a:r>
            <a:r>
              <a:rPr lang="ru-RU" b="1" u="sng" dirty="0" smtClean="0">
                <a:solidFill>
                  <a:srgbClr val="C00000"/>
                </a:solidFill>
                <a:cs typeface="Times New Roman" pitchFamily="18" charset="0"/>
              </a:rPr>
              <a:t>не рассматривает 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апелляции по вопросам </a:t>
            </a:r>
            <a:r>
              <a:rPr lang="ru-RU" b="1" i="1" dirty="0" smtClean="0">
                <a:solidFill>
                  <a:srgbClr val="002060"/>
                </a:solidFill>
                <a:cs typeface="Times New Roman" pitchFamily="18" charset="0"/>
              </a:rPr>
              <a:t>содержания и структуры 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экзаменационных материалов по учебным предметам, а также по вопросам, связанным с </a:t>
            </a:r>
            <a:r>
              <a:rPr lang="ru-RU" b="1" i="1" dirty="0" smtClean="0">
                <a:solidFill>
                  <a:srgbClr val="002060"/>
                </a:solidFill>
                <a:cs typeface="Times New Roman" pitchFamily="18" charset="0"/>
              </a:rPr>
              <a:t>оцениванием 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 результатов выполнения заданий экзаменационной работы </a:t>
            </a:r>
            <a:r>
              <a:rPr lang="ru-RU" b="1" i="1" dirty="0" smtClean="0">
                <a:solidFill>
                  <a:srgbClr val="002060"/>
                </a:solidFill>
                <a:cs typeface="Times New Roman" pitchFamily="18" charset="0"/>
              </a:rPr>
              <a:t>с кратким ответом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, </a:t>
            </a:r>
            <a:r>
              <a:rPr lang="ru-RU" b="1" i="1" dirty="0" smtClean="0">
                <a:solidFill>
                  <a:srgbClr val="002060"/>
                </a:solidFill>
                <a:cs typeface="Times New Roman" pitchFamily="18" charset="0"/>
              </a:rPr>
              <a:t>нарушением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 участником экзамена требований </a:t>
            </a:r>
            <a:r>
              <a:rPr lang="ru-RU" b="1" i="1" dirty="0" smtClean="0">
                <a:solidFill>
                  <a:srgbClr val="002060"/>
                </a:solidFill>
                <a:cs typeface="Times New Roman" pitchFamily="18" charset="0"/>
              </a:rPr>
              <a:t>Порядка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 проведения ГИА или неправильным </a:t>
            </a:r>
            <a:r>
              <a:rPr lang="ru-RU" b="1" i="1" dirty="0" smtClean="0">
                <a:solidFill>
                  <a:srgbClr val="002060"/>
                </a:solidFill>
                <a:cs typeface="Times New Roman" pitchFamily="18" charset="0"/>
              </a:rPr>
              <a:t>заполнением бланков 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ЕГЭ, ГВЭ.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Апелляция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п.102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По результатам рассмотрения </a:t>
            </a:r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апелляции о несогласии с </a:t>
            </a:r>
            <a:r>
              <a:rPr lang="ru-RU" b="1" dirty="0">
                <a:solidFill>
                  <a:srgbClr val="C00000"/>
                </a:solidFill>
                <a:cs typeface="Times New Roman" pitchFamily="18" charset="0"/>
              </a:rPr>
              <a:t>выставленными баллами 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КК принимает решение об отклонении апелляции и сохранении выставленных баллов либо об удовлетворении апелляции и изменении баллов.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		 При этом количество выставленных баллов может измениться как в сторону увеличения, так и в сторону уменьшения количества баллов.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Рассмотрение в течение </a:t>
            </a:r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4 рабочих дней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, следующих за днем поступления в КК.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85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805264"/>
            <a:ext cx="8183880" cy="43204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Проект расписания проведения ГИА-11 (ЕГЭ, ГВЭ) в 2021 году</a:t>
            </a:r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039190"/>
              </p:ext>
            </p:extLst>
          </p:nvPr>
        </p:nvGraphicFramePr>
        <p:xfrm>
          <a:off x="827585" y="476678"/>
          <a:ext cx="7776863" cy="52318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80119"/>
                <a:gridCol w="5688632"/>
                <a:gridCol w="1008112"/>
              </a:tblGrid>
              <a:tr h="192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Дата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ЕГЭ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Основной период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25 мая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28 мая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птн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31 мая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География, Литература, Химия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чт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Русский язык - 1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птн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Русский язык - 2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7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Математика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10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чт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11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птн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История, Физика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15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Обществознание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18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птн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Биология, Иностранные языки (Английский, Немецкий, Французский, Испанский, Китайский)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21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Иностранные языки, раздел «Говорение» (Английский, Немецкий, Французский, Испанский, Китайский)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22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Иностранные языки, раздел «Говорение» (Английский, Немецкий, Французский, Испанский, Китайский)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24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чт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Информатика и ИКТ (КЕГЭ) - 1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25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птн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Информатика и ИКТ (КЕГЭ) - 2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28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Резерв: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Русский язык, </a:t>
                      </a: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Биология, История, География, Литература, Иностранные языки, раздел «Говорение» (Английский, Немецкий, Французский, Испанский, Китайский)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29 июня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Резерв: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Информатика и ИКТ (КЕГЭ), Математика </a:t>
                      </a:r>
                      <a:r>
                        <a:rPr lang="ru-RU" sz="1100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Физика</a:t>
                      </a: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, Химия, Обществознание, Иностранные языки (Английский, Немецкий, Французский, Испанский, Китайский)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 июля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птн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Резерв: все предметы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805264"/>
            <a:ext cx="8183880" cy="43204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Проект расписания проведения ГИА-11 (ЕГЭ, ГВЭ) в 2021 году</a:t>
            </a:r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85978"/>
              </p:ext>
            </p:extLst>
          </p:nvPr>
        </p:nvGraphicFramePr>
        <p:xfrm>
          <a:off x="827585" y="549830"/>
          <a:ext cx="6768751" cy="280716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80119"/>
                <a:gridCol w="5688632"/>
              </a:tblGrid>
              <a:tr h="273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Дата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ЕГЭ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Дополнительный  период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994" marR="49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6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12 июля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пн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Резерв: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Биология, География, Литература, История, Иностранные языки, раздел «Говорение» (Английский, Немецкий, Французский, Испанский, Китайский)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13 июля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Резерв: Русский язык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14 июля (ср)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Резерв: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Информатика и ИКТ (КЕГЭ), </a:t>
                      </a:r>
                      <a:r>
                        <a:rPr lang="ru-RU" sz="1100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Математика, </a:t>
                      </a:r>
                      <a:r>
                        <a:rPr lang="ru-RU" sz="11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Обществознание, Физика, Химия, Иностранные языки (Английский, Немецкий, Французский, Испанский, Китайский)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17 июля (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сб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Резерв: все предметы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5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Официальные ресурсы ГИА в 2021 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lnSpc>
                <a:spcPct val="150000"/>
              </a:lnSpc>
            </a:pP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Georgia" pitchFamily="18" charset="0"/>
              </a:rPr>
              <a:t>Сайт </a:t>
            </a:r>
            <a:r>
              <a:rPr lang="ru-RU" b="1" dirty="0" err="1">
                <a:solidFill>
                  <a:srgbClr val="FF0000"/>
                </a:solidFill>
                <a:latin typeface="Georgia" pitchFamily="18" charset="0"/>
              </a:rPr>
              <a:t>Рособрнадзора</a:t>
            </a:r>
            <a:r>
              <a:rPr lang="ru-RU" b="1" dirty="0">
                <a:solidFill>
                  <a:srgbClr val="FF0000"/>
                </a:solidFill>
                <a:latin typeface="Georgia" pitchFamily="18" charset="0"/>
              </a:rPr>
              <a:t> - </a:t>
            </a:r>
            <a:r>
              <a:rPr lang="en-US" b="1" dirty="0">
                <a:solidFill>
                  <a:srgbClr val="FF0000"/>
                </a:solidFill>
                <a:latin typeface="Georgia" pitchFamily="18" charset="0"/>
                <a:hlinkClick r:id="rId2"/>
              </a:rPr>
              <a:t>http://obrnadzor.gov.ru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Georgia" pitchFamily="18" charset="0"/>
              </a:rPr>
              <a:t>Сайт ФИПИ - </a:t>
            </a:r>
            <a:r>
              <a:rPr lang="en-US" b="1" dirty="0">
                <a:solidFill>
                  <a:srgbClr val="FF0000"/>
                </a:solidFill>
                <a:latin typeface="Georgia" pitchFamily="18" charset="0"/>
                <a:hlinkClick r:id="rId3"/>
              </a:rPr>
              <a:t>http://www.fipi.ru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Georgia" pitchFamily="18" charset="0"/>
              </a:rPr>
              <a:t>Сайт ЕГЭ - </a:t>
            </a:r>
            <a:r>
              <a:rPr lang="en-US" b="1" dirty="0">
                <a:solidFill>
                  <a:srgbClr val="FF0000"/>
                </a:solidFill>
                <a:latin typeface="Georgia" pitchFamily="18" charset="0"/>
                <a:hlinkClick r:id="rId4"/>
              </a:rPr>
              <a:t>http://ege.edu.ru/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Сайт КОПО ЛО - </a:t>
            </a:r>
            <a:r>
              <a:rPr lang="en-US" sz="2400" b="1" dirty="0">
                <a:solidFill>
                  <a:srgbClr val="FF0000"/>
                </a:solidFill>
                <a:latin typeface="Georgia" pitchFamily="18" charset="0"/>
                <a:hlinkClick r:id="rId5"/>
              </a:rPr>
              <a:t>http://edu.lenobl.ru</a:t>
            </a: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 (раздел ГИА)</a:t>
            </a:r>
          </a:p>
          <a:p>
            <a:pPr algn="ctr">
              <a:lnSpc>
                <a:spcPct val="200000"/>
              </a:lnSpc>
            </a:pPr>
            <a:r>
              <a:rPr lang="ru-RU" sz="2400" b="1" dirty="0" err="1">
                <a:solidFill>
                  <a:srgbClr val="FF0000"/>
                </a:solidFill>
                <a:latin typeface="Georgia" pitchFamily="18" charset="0"/>
              </a:rPr>
              <a:t>Сосновоборский</a:t>
            </a: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 образовательный портал </a:t>
            </a: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- </a:t>
            </a:r>
            <a:r>
              <a:rPr lang="en-US" sz="2400" b="1" dirty="0" smtClean="0">
                <a:solidFill>
                  <a:srgbClr val="FF9933"/>
                </a:solidFill>
                <a:latin typeface="Georgia" pitchFamily="18" charset="0"/>
                <a:hlinkClick r:id="rId6"/>
              </a:rPr>
              <a:t>http</a:t>
            </a:r>
            <a:r>
              <a:rPr lang="en-US" sz="2400" b="1" dirty="0">
                <a:solidFill>
                  <a:srgbClr val="FF9933"/>
                </a:solidFill>
                <a:latin typeface="Georgia" pitchFamily="18" charset="0"/>
                <a:hlinkClick r:id="rId6"/>
              </a:rPr>
              <a:t>://edu.sbor.net/</a:t>
            </a:r>
            <a:r>
              <a:rPr lang="ru-RU" sz="2400" b="1" dirty="0">
                <a:solidFill>
                  <a:srgbClr val="FF9933"/>
                </a:solidFill>
                <a:latin typeface="Georgia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(раздел ГИА)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7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Спасибо за внимание 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43174" y="6000768"/>
            <a:ext cx="6400800" cy="423850"/>
          </a:xfrm>
        </p:spPr>
        <p:txBody>
          <a:bodyPr>
            <a:normAutofit/>
          </a:bodyPr>
          <a:lstStyle/>
          <a:p>
            <a:r>
              <a:rPr lang="ru-RU" dirty="0" smtClean="0"/>
              <a:t>23.01.2021г.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56176" y="5805265"/>
            <a:ext cx="2592288" cy="671736"/>
          </a:xfrm>
        </p:spPr>
        <p:txBody>
          <a:bodyPr/>
          <a:lstStyle/>
          <a:p>
            <a:fld id="{59C21C1C-1137-45FD-A224-8C401D29A450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35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Дополнительные сроки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Написать сочинение в </a:t>
            </a:r>
            <a:r>
              <a:rPr lang="ru-RU" dirty="0">
                <a:solidFill>
                  <a:srgbClr val="C00000"/>
                </a:solidFill>
              </a:rPr>
              <a:t>дополнительные сроки </a:t>
            </a:r>
            <a:r>
              <a:rPr lang="ru-RU" dirty="0">
                <a:solidFill>
                  <a:srgbClr val="002060"/>
                </a:solidFill>
              </a:rPr>
              <a:t>смогут </a:t>
            </a:r>
            <a:r>
              <a:rPr lang="ru-RU" dirty="0" smtClean="0">
                <a:solidFill>
                  <a:srgbClr val="002060"/>
                </a:solidFill>
              </a:rPr>
              <a:t>выпускники</a:t>
            </a:r>
            <a:r>
              <a:rPr lang="ru-RU" dirty="0">
                <a:solidFill>
                  <a:srgbClr val="002060"/>
                </a:solidFill>
              </a:rPr>
              <a:t>: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получившие за сочинение «незачет</a:t>
            </a:r>
            <a:r>
              <a:rPr lang="ru-RU" dirty="0" smtClean="0">
                <a:solidFill>
                  <a:srgbClr val="002060"/>
                </a:solidFill>
              </a:rPr>
              <a:t>»;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>
                <a:solidFill>
                  <a:srgbClr val="002060"/>
                </a:solidFill>
              </a:rPr>
              <a:t>завершившие его написание по уважительным причинам в основной </a:t>
            </a:r>
            <a:r>
              <a:rPr lang="ru-RU" dirty="0" smtClean="0">
                <a:solidFill>
                  <a:srgbClr val="002060"/>
                </a:solidFill>
              </a:rPr>
              <a:t>день;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пропустившие его написание в основной срок по уважительной причине, подтвержденной документально.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06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sz="2200" dirty="0">
                <a:effectLst/>
              </a:rPr>
              <a:t> </a:t>
            </a:r>
            <a:r>
              <a:rPr lang="ru-RU" sz="2200" dirty="0" smtClean="0">
                <a:effectLst/>
              </a:rPr>
              <a:t>Сроки и места подачи заявлений на сдачу ГИА, места регистрации на сдачу ЕГЭ в 2021 году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834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До </a:t>
            </a:r>
            <a:r>
              <a:rPr lang="ru-RU" b="1" dirty="0">
                <a:solidFill>
                  <a:srgbClr val="C00000"/>
                </a:solidFill>
              </a:rPr>
              <a:t>1 февраля 2021 года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включительно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Обучающиеся XI </a:t>
            </a:r>
            <a:r>
              <a:rPr lang="ru-RU" dirty="0" smtClean="0">
                <a:solidFill>
                  <a:srgbClr val="002060"/>
                </a:solidFill>
              </a:rPr>
              <a:t>классов подают заявления и согласия на обработку персональных данных </a:t>
            </a:r>
            <a:r>
              <a:rPr lang="ru-RU" dirty="0" smtClean="0">
                <a:solidFill>
                  <a:srgbClr val="C00000"/>
                </a:solidFill>
              </a:rPr>
              <a:t>в  </a:t>
            </a:r>
            <a:r>
              <a:rPr lang="ru-RU" dirty="0">
                <a:solidFill>
                  <a:srgbClr val="C00000"/>
                </a:solidFill>
              </a:rPr>
              <a:t>образовательные </a:t>
            </a:r>
            <a:r>
              <a:rPr lang="ru-RU" dirty="0" smtClean="0">
                <a:solidFill>
                  <a:srgbClr val="C00000"/>
                </a:solidFill>
              </a:rPr>
              <a:t>организации</a:t>
            </a:r>
            <a:r>
              <a:rPr lang="ru-RU" dirty="0">
                <a:solidFill>
                  <a:srgbClr val="002060"/>
                </a:solidFill>
              </a:rPr>
              <a:t>, в  которых  обучающиеся  осваивают  образовательные  программы  среднего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общего  образования.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08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effectLst/>
              </a:rPr>
              <a:t>По результатам региональной ВКС по вопросам ГИА 11 в 2021 году </a:t>
            </a:r>
            <a:r>
              <a:rPr lang="ru-RU" sz="2200" dirty="0">
                <a:effectLst/>
              </a:rPr>
              <a:t>(28.12.2020 года)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Досрочный период ЕГЭ – отменен</a:t>
            </a:r>
            <a:r>
              <a:rPr lang="ru-RU" b="1" dirty="0" smtClean="0">
                <a:solidFill>
                  <a:srgbClr val="C00000"/>
                </a:solidFill>
              </a:rPr>
              <a:t>!</a:t>
            </a: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Дополнительный период – </a:t>
            </a:r>
            <a:r>
              <a:rPr lang="ru-RU" b="1" dirty="0">
                <a:solidFill>
                  <a:srgbClr val="C00000"/>
                </a:solidFill>
              </a:rPr>
              <a:t>середина июля </a:t>
            </a:r>
            <a:r>
              <a:rPr lang="ru-RU" dirty="0">
                <a:solidFill>
                  <a:srgbClr val="002060"/>
                </a:solidFill>
              </a:rPr>
              <a:t>(для тех, кто не смог принять участие в основном периоде по уважительным причинам, получил «2» по русскому языку в основной период).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12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21 </a:t>
            </a:r>
            <a:r>
              <a:rPr lang="ru-RU" b="1" dirty="0" smtClean="0">
                <a:solidFill>
                  <a:srgbClr val="C00000"/>
                </a:solidFill>
              </a:rPr>
              <a:t>января </a:t>
            </a:r>
            <a:r>
              <a:rPr lang="ru-RU" dirty="0">
                <a:solidFill>
                  <a:srgbClr val="002060"/>
                </a:solidFill>
              </a:rPr>
              <a:t>– </a:t>
            </a:r>
            <a:r>
              <a:rPr lang="ru-RU" dirty="0" smtClean="0">
                <a:solidFill>
                  <a:srgbClr val="002060"/>
                </a:solidFill>
              </a:rPr>
              <a:t>репетиционный экзамен по математике </a:t>
            </a:r>
            <a:r>
              <a:rPr lang="ru-RU" dirty="0">
                <a:solidFill>
                  <a:srgbClr val="002060"/>
                </a:solidFill>
              </a:rPr>
              <a:t>(</a:t>
            </a:r>
            <a:r>
              <a:rPr lang="ru-RU" dirty="0" smtClean="0">
                <a:solidFill>
                  <a:srgbClr val="002060"/>
                </a:solidFill>
              </a:rPr>
              <a:t>профиль)в формате ЕГЭ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17 февраля </a:t>
            </a:r>
            <a:r>
              <a:rPr lang="ru-RU" dirty="0">
                <a:solidFill>
                  <a:srgbClr val="002060"/>
                </a:solidFill>
              </a:rPr>
              <a:t>– </a:t>
            </a:r>
            <a:r>
              <a:rPr lang="ru-RU" dirty="0" smtClean="0">
                <a:solidFill>
                  <a:srgbClr val="002060"/>
                </a:solidFill>
              </a:rPr>
              <a:t>репетиционный экзамен по русскому языку в формате ЕГЭ.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>
                <a:solidFill>
                  <a:srgbClr val="002060"/>
                </a:solidFill>
              </a:rPr>
              <a:t>В своих ОО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5013176"/>
            <a:ext cx="8183880" cy="1051560"/>
          </a:xfrm>
          <a:prstGeom prst="rect">
            <a:avLst/>
          </a:prstGeom>
        </p:spPr>
        <p:txBody>
          <a:bodyPr vert="horz" anchor="b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100" dirty="0" smtClean="0">
                <a:effectLst/>
              </a:rPr>
              <a:t>Региональные репетиционные мероприятия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05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Новый Порядок проведения ГИА по программам среднего общего образования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приказ № 190/1512 от 07.11.2018 Министерства просвещения  РФ и  Федеральной службы по надзору в сфере образования и культуры)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27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147248" cy="10081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E17509"/>
                </a:solidFill>
                <a:latin typeface="+mn-lt"/>
                <a:cs typeface="Times New Roman" pitchFamily="18" charset="0"/>
                <a:hlinkClick r:id="" action="ppaction://noaction"/>
              </a:rPr>
              <a:t>Вход участников </a:t>
            </a:r>
            <a:r>
              <a:rPr lang="ru-RU" sz="2800" dirty="0" smtClean="0">
                <a:solidFill>
                  <a:srgbClr val="E17509"/>
                </a:solidFill>
                <a:latin typeface="+mn-lt"/>
                <a:cs typeface="Times New Roman" pitchFamily="18" charset="0"/>
              </a:rPr>
              <a:t>экзаменов в ППЭ</a:t>
            </a:r>
            <a:endParaRPr lang="ru-RU" sz="2800" dirty="0">
              <a:solidFill>
                <a:srgbClr val="E17509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14290"/>
            <a:ext cx="8183880" cy="5357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ППЭ не позднее 9.15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1000109"/>
            <a:ext cx="828680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Иметь: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   </a:t>
            </a:r>
            <a:r>
              <a:rPr lang="ru-RU" sz="2400" b="1" dirty="0" smtClean="0">
                <a:solidFill>
                  <a:srgbClr val="0070C0"/>
                </a:solidFill>
              </a:rPr>
              <a:t>Паспорт без обложки</a:t>
            </a:r>
          </a:p>
          <a:p>
            <a:r>
              <a:rPr lang="ru-RU" sz="2400" b="1" dirty="0" smtClean="0"/>
              <a:t>     2 черные </a:t>
            </a:r>
            <a:r>
              <a:rPr lang="ru-RU" sz="2400" b="1" dirty="0" err="1" smtClean="0"/>
              <a:t>гелевые</a:t>
            </a:r>
            <a:r>
              <a:rPr lang="ru-RU" sz="2400" b="1" dirty="0" smtClean="0"/>
              <a:t> ручки</a:t>
            </a:r>
          </a:p>
          <a:p>
            <a:pPr lvl="1"/>
            <a:r>
              <a:rPr lang="ru-RU" sz="2400" b="1" dirty="0" smtClean="0">
                <a:solidFill>
                  <a:srgbClr val="002060"/>
                </a:solidFill>
              </a:rPr>
              <a:t>дополнительные материалы, которые можно использовать на ЕГЭ по отдельным учебным предметам</a:t>
            </a:r>
          </a:p>
          <a:p>
            <a:pPr lvl="1"/>
            <a:r>
              <a:rPr lang="ru-RU" sz="2400" dirty="0" smtClean="0">
                <a:solidFill>
                  <a:srgbClr val="FF0000"/>
                </a:solidFill>
              </a:rPr>
              <a:t>Математика</a:t>
            </a:r>
            <a:r>
              <a:rPr lang="ru-RU" sz="2400" dirty="0" smtClean="0">
                <a:solidFill>
                  <a:srgbClr val="002060"/>
                </a:solidFill>
              </a:rPr>
              <a:t>- линейка;</a:t>
            </a:r>
          </a:p>
          <a:p>
            <a:pPr lvl="1"/>
            <a:r>
              <a:rPr lang="ru-RU" sz="2400" dirty="0" smtClean="0">
                <a:solidFill>
                  <a:srgbClr val="FF0000"/>
                </a:solidFill>
              </a:rPr>
              <a:t>Физика</a:t>
            </a:r>
            <a:r>
              <a:rPr lang="ru-RU" sz="2400" dirty="0" smtClean="0">
                <a:solidFill>
                  <a:srgbClr val="002060"/>
                </a:solidFill>
              </a:rPr>
              <a:t> – линейка и непрограммируемый калькулятор;</a:t>
            </a:r>
          </a:p>
          <a:p>
            <a:pPr lvl="1"/>
            <a:r>
              <a:rPr lang="ru-RU" sz="2400" dirty="0" smtClean="0">
                <a:solidFill>
                  <a:srgbClr val="FF0000"/>
                </a:solidFill>
              </a:rPr>
              <a:t>Химия</a:t>
            </a:r>
            <a:r>
              <a:rPr lang="ru-RU" sz="2400" dirty="0" smtClean="0">
                <a:solidFill>
                  <a:srgbClr val="002060"/>
                </a:solidFill>
              </a:rPr>
              <a:t> – непрограммируемый калькулятор; </a:t>
            </a:r>
            <a:r>
              <a:rPr lang="ru-RU" sz="2400" dirty="0" smtClean="0">
                <a:solidFill>
                  <a:srgbClr val="FF0000"/>
                </a:solidFill>
              </a:rPr>
              <a:t>География</a:t>
            </a:r>
            <a:r>
              <a:rPr lang="ru-RU" sz="2400" dirty="0" smtClean="0">
                <a:solidFill>
                  <a:srgbClr val="002060"/>
                </a:solidFill>
              </a:rPr>
              <a:t>– линейка, транспортир, непрограммируемый калькулятор</a:t>
            </a:r>
            <a:r>
              <a:rPr lang="ru-RU" sz="2400" b="1" dirty="0" smtClean="0">
                <a:solidFill>
                  <a:srgbClr val="002060"/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E97909"/>
                </a:solidFill>
              </a:rPr>
              <a:t>Дополнительные материалы</a:t>
            </a:r>
            <a:endParaRPr lang="ru-RU" dirty="0">
              <a:solidFill>
                <a:srgbClr val="E9790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	Непрограммируемый калькулятор</a:t>
            </a:r>
            <a:r>
              <a:rPr lang="ru-RU" b="1" dirty="0" smtClean="0"/>
              <a:t>: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а) обеспечивают выполнение арифметических вычислений (сложение, вычитание, умножение, деление, извлечение корня) и вычисление тригонометрических функций (</a:t>
            </a:r>
            <a:r>
              <a:rPr lang="en-US" b="1" dirty="0" smtClean="0">
                <a:solidFill>
                  <a:srgbClr val="002060"/>
                </a:solidFill>
              </a:rPr>
              <a:t>sin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cos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tg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ctg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arcsin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en-US" b="1" dirty="0" smtClean="0">
                <a:solidFill>
                  <a:srgbClr val="002060"/>
                </a:solidFill>
              </a:rPr>
              <a:t>arcos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arctg</a:t>
            </a:r>
            <a:r>
              <a:rPr lang="ru-RU" b="1" dirty="0" smtClean="0">
                <a:solidFill>
                  <a:srgbClr val="002060"/>
                </a:solidFill>
              </a:rPr>
              <a:t>); 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б) не осуществляют функции средства связи, хранилища базы данных и не имеют доступ к сетям передачи данных (в том числе к информационно-телекоммуникационной сети «Интернет»).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21C1C-1137-45FD-A224-8C401D29A4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1351</TotalTime>
  <Words>1074</Words>
  <Application>Microsoft Office PowerPoint</Application>
  <PresentationFormat>Экран (4:3)</PresentationFormat>
  <Paragraphs>199</Paragraphs>
  <Slides>25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Аспект</vt:lpstr>
      <vt:lpstr> Особенности проведения государственной итоговой аттестации в 2021 году</vt:lpstr>
      <vt:lpstr>Сроки написания итогового сочинения</vt:lpstr>
      <vt:lpstr>Дополнительные сроки</vt:lpstr>
      <vt:lpstr>  Сроки и места подачи заявлений на сдачу ГИА, места регистрации на сдачу ЕГЭ в 2021 году </vt:lpstr>
      <vt:lpstr>По результатам региональной ВКС по вопросам ГИА 11 в 2021 году (28.12.2020 года) </vt:lpstr>
      <vt:lpstr> </vt:lpstr>
      <vt:lpstr>Нормативные документы</vt:lpstr>
      <vt:lpstr>Вход участников экзаменов в ППЭ</vt:lpstr>
      <vt:lpstr>Дополнительные материалы</vt:lpstr>
      <vt:lpstr>Вход участников экзаменов в ППЭ</vt:lpstr>
      <vt:lpstr>Видеонаблюдение на ГИА</vt:lpstr>
      <vt:lpstr>Порядок проведения ГИА</vt:lpstr>
      <vt:lpstr>Порядок проведения ГИА</vt:lpstr>
      <vt:lpstr>Правила проведения ГИА </vt:lpstr>
      <vt:lpstr>Порядок проведения ГИА</vt:lpstr>
      <vt:lpstr>Порядок проведения ГИА</vt:lpstr>
      <vt:lpstr>Информирование о результатах</vt:lpstr>
      <vt:lpstr>О сервисе «Результаты ЕГЭ 2021 года» </vt:lpstr>
      <vt:lpstr>Апелляция</vt:lpstr>
      <vt:lpstr>Апелляция</vt:lpstr>
      <vt:lpstr>Апелляция</vt:lpstr>
      <vt:lpstr>Проект расписания проведения ГИА-11 (ЕГЭ, ГВЭ) в 2021 году</vt:lpstr>
      <vt:lpstr>Проект расписания проведения ГИА-11 (ЕГЭ, ГВЭ) в 2021 году</vt:lpstr>
      <vt:lpstr>Официальные ресурсы ГИА в 2021 году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 с руководителя ППЭ ГИА-9</dc:title>
  <dc:creator>Ермакова</dc:creator>
  <cp:lastModifiedBy>Завуч</cp:lastModifiedBy>
  <cp:revision>127</cp:revision>
  <dcterms:created xsi:type="dcterms:W3CDTF">2016-04-14T04:51:52Z</dcterms:created>
  <dcterms:modified xsi:type="dcterms:W3CDTF">2021-01-21T07:17:08Z</dcterms:modified>
</cp:coreProperties>
</file>