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A74A2B-3CC2-44DB-B8BB-22FB6A870FEB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03B4994-7CDB-419E-AB37-BCF01DAE4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85728"/>
            <a:ext cx="7772400" cy="1975104"/>
          </a:xfrm>
        </p:spPr>
        <p:txBody>
          <a:bodyPr/>
          <a:lstStyle/>
          <a:p>
            <a:r>
              <a:rPr lang="ru-RU" dirty="0" smtClean="0"/>
              <a:t>Методическое пособие по математике: создание </a:t>
            </a:r>
            <a:r>
              <a:rPr lang="ru-RU" dirty="0" err="1" smtClean="0"/>
              <a:t>решебника</a:t>
            </a:r>
            <a:r>
              <a:rPr lang="ru-RU" dirty="0" smtClean="0"/>
              <a:t> задач повышенной сложности для подготовки учащихся к олимпиадам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643314"/>
            <a:ext cx="7772400" cy="3214686"/>
          </a:xfrm>
        </p:spPr>
        <p:txBody>
          <a:bodyPr>
            <a:normAutofit lnSpcReduction="10000"/>
          </a:bodyPr>
          <a:lstStyle/>
          <a:p>
            <a:r>
              <a:rPr lang="ru-RU" sz="2200" dirty="0" smtClean="0"/>
              <a:t>Проект выполнили:  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Азизова </a:t>
            </a:r>
            <a:r>
              <a:rPr lang="ru-RU" sz="2200" dirty="0" err="1" smtClean="0"/>
              <a:t>Сария</a:t>
            </a:r>
            <a:r>
              <a:rPr lang="ru-RU" sz="2200" dirty="0" smtClean="0"/>
              <a:t>, Гаврилюк Татьяна, Кравцов Андрей, </a:t>
            </a:r>
            <a:r>
              <a:rPr lang="ru-RU" sz="2200" dirty="0" err="1" smtClean="0"/>
              <a:t>Литреев</a:t>
            </a:r>
            <a:r>
              <a:rPr lang="ru-RU" sz="2200" dirty="0" smtClean="0"/>
              <a:t> Дмитрий, Макаров Дмитрий, </a:t>
            </a:r>
            <a:r>
              <a:rPr lang="ru-RU" sz="2200" dirty="0" err="1" smtClean="0"/>
              <a:t>Ремзаева</a:t>
            </a:r>
            <a:r>
              <a:rPr lang="ru-RU" sz="2200" dirty="0" smtClean="0"/>
              <a:t> Яна, Савина Кристина, </a:t>
            </a:r>
            <a:r>
              <a:rPr lang="ru-RU" sz="2200" dirty="0" err="1" smtClean="0"/>
              <a:t>Сизов</a:t>
            </a:r>
            <a:r>
              <a:rPr lang="ru-RU" sz="2200" dirty="0" smtClean="0"/>
              <a:t> Артем, </a:t>
            </a:r>
            <a:r>
              <a:rPr lang="ru-RU" sz="2200" dirty="0" err="1" smtClean="0"/>
              <a:t>Фалько</a:t>
            </a:r>
            <a:r>
              <a:rPr lang="ru-RU" sz="2200" dirty="0" smtClean="0"/>
              <a:t> Александра, 9Б класс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Егоров </a:t>
            </a:r>
            <a:r>
              <a:rPr lang="ru-RU" sz="2200" dirty="0" err="1" smtClean="0"/>
              <a:t>Артемий</a:t>
            </a:r>
            <a:r>
              <a:rPr lang="ru-RU" sz="2200" dirty="0" smtClean="0"/>
              <a:t>, Парфенов Илья, </a:t>
            </a:r>
            <a:r>
              <a:rPr lang="ru-RU" sz="2200" dirty="0" err="1" smtClean="0"/>
              <a:t>Подрядчикова</a:t>
            </a:r>
            <a:r>
              <a:rPr lang="ru-RU" sz="2200" dirty="0" smtClean="0"/>
              <a:t> Ольга, Ремизова Анастасия, Сушков Виталий, </a:t>
            </a:r>
            <a:r>
              <a:rPr lang="ru-RU" sz="2200" dirty="0" err="1" smtClean="0"/>
              <a:t>Титорчук</a:t>
            </a:r>
            <a:r>
              <a:rPr lang="ru-RU" sz="2200" dirty="0" smtClean="0"/>
              <a:t> Андрей, Шило Илья, 8Б класс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Муравьев Максим, 8В класс</a:t>
            </a:r>
          </a:p>
          <a:p>
            <a:pPr>
              <a:buFont typeface="Arial" pitchFamily="34" charset="0"/>
              <a:buChar char="•"/>
            </a:pPr>
            <a:endParaRPr lang="ru-RU" sz="2200" dirty="0" smtClean="0"/>
          </a:p>
          <a:p>
            <a:r>
              <a:rPr lang="ru-RU" sz="2200" dirty="0" smtClean="0"/>
              <a:t>Руководитель: Орлянская С.В., учитель математики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7772400" cy="914400"/>
          </a:xfrm>
        </p:spPr>
        <p:txBody>
          <a:bodyPr/>
          <a:lstStyle/>
          <a:p>
            <a:r>
              <a:rPr lang="ru-RU" dirty="0" smtClean="0"/>
              <a:t>Проблема: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543956" cy="2717010"/>
          </a:xfrm>
        </p:spPr>
        <p:txBody>
          <a:bodyPr/>
          <a:lstStyle/>
          <a:p>
            <a:pPr indent="0">
              <a:buNone/>
            </a:pPr>
            <a:r>
              <a:rPr lang="ru-RU" sz="2400" dirty="0" smtClean="0"/>
              <a:t>Для результативного участия в конкурсах и олимпиадах по математике учащимся необходима дополнительная подготовка помимо базовых знаний. Но такая подготовка требует значительного количества времени и сил учителя на подготовку и решения задач повышенного уровня сложности. По этим же причинам затруднена и самоподготовка.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85786" y="3929066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Цель:</a:t>
            </a:r>
            <a:endParaRPr kumimoji="0" lang="ru-RU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785786" y="4786322"/>
            <a:ext cx="8115360" cy="27170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ru-RU" sz="2400" dirty="0" smtClean="0"/>
              <a:t>Создание методического пособия по математике: Сборник задач с      решениями и кратким теоретическим материалом по каждому разделу.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57158" y="1351672"/>
            <a:ext cx="8786842" cy="5506328"/>
          </a:xfrm>
        </p:spPr>
        <p:txBody>
          <a:bodyPr>
            <a:normAutofit lnSpcReduction="10000"/>
          </a:bodyPr>
          <a:lstStyle/>
          <a:p>
            <a:pPr marL="512064" lvl="0" indent="-457200">
              <a:buFont typeface="+mj-lt"/>
              <a:buAutoNum type="arabicPeriod"/>
            </a:pPr>
            <a:r>
              <a:rPr lang="ru-RU" sz="2400" dirty="0" smtClean="0"/>
              <a:t>Опросить учителей математики о полезности </a:t>
            </a:r>
            <a:r>
              <a:rPr lang="ru-RU" sz="2400" dirty="0" err="1" smtClean="0"/>
              <a:t>решебника</a:t>
            </a:r>
            <a:r>
              <a:rPr lang="ru-RU" sz="2400" dirty="0" smtClean="0"/>
              <a:t>.</a:t>
            </a:r>
          </a:p>
          <a:p>
            <a:pPr marL="512064" lvl="0" indent="-457200">
              <a:buFont typeface="+mj-lt"/>
              <a:buAutoNum type="arabicPeriod"/>
            </a:pPr>
            <a:r>
              <a:rPr lang="ru-RU" sz="2400" dirty="0" smtClean="0"/>
              <a:t>Определить тематику разделов и задач.</a:t>
            </a:r>
          </a:p>
          <a:p>
            <a:pPr marL="512064" lvl="0" indent="-457200">
              <a:buFont typeface="+mj-lt"/>
              <a:buAutoNum type="arabicPeriod"/>
            </a:pPr>
            <a:r>
              <a:rPr lang="ru-RU" sz="2400" dirty="0" smtClean="0"/>
              <a:t>Выбрать ответственного за каждый раздел задачника.</a:t>
            </a:r>
          </a:p>
          <a:p>
            <a:pPr marL="512064" lvl="0" indent="-457200">
              <a:buFont typeface="+mj-lt"/>
              <a:buAutoNum type="arabicPeriod"/>
            </a:pPr>
            <a:r>
              <a:rPr lang="ru-RU" sz="2400" dirty="0" smtClean="0"/>
              <a:t>Распределить задачи каждого раздела по исполнителям проекта.</a:t>
            </a:r>
          </a:p>
          <a:p>
            <a:pPr marL="512064" lvl="0" indent="-457200">
              <a:buFont typeface="+mj-lt"/>
              <a:buAutoNum type="arabicPeriod"/>
            </a:pPr>
            <a:r>
              <a:rPr lang="ru-RU" sz="2400" dirty="0" smtClean="0"/>
              <a:t>Найти и изучить теоретический материал по каждому разделу.</a:t>
            </a:r>
          </a:p>
          <a:p>
            <a:pPr marL="512064" lvl="0" indent="-457200">
              <a:buFont typeface="+mj-lt"/>
              <a:buAutoNum type="arabicPeriod"/>
            </a:pPr>
            <a:r>
              <a:rPr lang="ru-RU" sz="2400" dirty="0" smtClean="0"/>
              <a:t>Решить и разобрать совместно задачи.</a:t>
            </a:r>
          </a:p>
          <a:p>
            <a:pPr marL="512064" lvl="0" indent="-457200">
              <a:buFont typeface="+mj-lt"/>
              <a:buAutoNum type="arabicPeriod"/>
            </a:pPr>
            <a:r>
              <a:rPr lang="ru-RU" sz="2400" dirty="0" smtClean="0"/>
              <a:t>Оформить решение задач.</a:t>
            </a:r>
          </a:p>
          <a:p>
            <a:pPr marL="512064" lvl="0" indent="-457200">
              <a:buFont typeface="+mj-lt"/>
              <a:buAutoNum type="arabicPeriod"/>
            </a:pPr>
            <a:r>
              <a:rPr lang="ru-RU" sz="2400" dirty="0" smtClean="0"/>
              <a:t>Собрать и оформить каждый раздел, а также методическое пособие в целом.</a:t>
            </a:r>
          </a:p>
          <a:p>
            <a:pPr marL="512064" lvl="0" indent="-457200">
              <a:buFont typeface="+mj-lt"/>
              <a:buAutoNum type="arabicPeriod"/>
            </a:pPr>
            <a:r>
              <a:rPr lang="ru-RU" sz="2400" dirty="0" smtClean="0"/>
              <a:t>Представить продукт проекта учителям математики школы. Выложить методическое пособие на сайт школы.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12064"/>
            <a:ext cx="8186766" cy="914400"/>
          </a:xfrm>
        </p:spPr>
        <p:txBody>
          <a:bodyPr/>
          <a:lstStyle/>
          <a:p>
            <a:r>
              <a:rPr lang="ru-RU" dirty="0" smtClean="0"/>
              <a:t>Определение тематики разделов</a:t>
            </a:r>
            <a:endParaRPr lang="ru-RU" dirty="0"/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438" y="1571612"/>
            <a:ext cx="3857652" cy="514353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00034" y="2357430"/>
            <a:ext cx="41434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Основа - курс </a:t>
            </a:r>
            <a:r>
              <a:rPr lang="ru-RU" sz="2400" dirty="0"/>
              <a:t>Заочной математической школы, предлагаемой Ленинградским областным центром развития творчества одаренных детей и юношества Интеллект.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71414"/>
          <a:ext cx="8715404" cy="6706876"/>
        </p:xfrm>
        <a:graphic>
          <a:graphicData uri="http://schemas.openxmlformats.org/drawingml/2006/table">
            <a:tbl>
              <a:tblPr/>
              <a:tblGrid>
                <a:gridCol w="490930"/>
                <a:gridCol w="5342325"/>
                <a:gridCol w="1057246"/>
                <a:gridCol w="1824903"/>
              </a:tblGrid>
              <a:tr h="500044"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Название темы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Класс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Время работы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Занимательная логика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Октябрь 2017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Целые числа – 1 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Ноябрь 2017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Игры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Декабрь 2017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Графы – 1 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Январь 2018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Комбинаторика и вероятность – 1 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Февраль 2018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Линейные и кусочно-линейные функции – 1 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Март 2018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Принцип Дирихле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Апрель 2018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Целые числа – 2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Октябрь 2017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Олимпиадные задачи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Ноябрь 2017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Комбинаторика и вероятность – 2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Декабрь 2017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Метод математической индукции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Январь 2018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Геометрические построения циркулем и линейкой - 1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Февраль 2018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Геометрические построения циркулем и линейкой - 2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Март 2018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659880" algn="r"/>
                        </a:tabLs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Линейные  и кусочно – линейные функции - 2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orbel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orbel" pitchFamily="34" charset="0"/>
                          <a:ea typeface="Calibri"/>
                          <a:cs typeface="Times New Roman"/>
                        </a:rPr>
                        <a:t>Апрель 2018</a:t>
                      </a:r>
                    </a:p>
                  </a:txBody>
                  <a:tcPr marL="26390" marR="26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02" y="142852"/>
            <a:ext cx="8643998" cy="914400"/>
          </a:xfrm>
        </p:spPr>
        <p:txBody>
          <a:bodyPr/>
          <a:lstStyle/>
          <a:p>
            <a:r>
              <a:rPr lang="ru-RU" sz="3200" dirty="0" smtClean="0"/>
              <a:t>Выбор ответственного за каждый раздел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714355"/>
          <a:ext cx="8715404" cy="6305620"/>
        </p:xfrm>
        <a:graphic>
          <a:graphicData uri="http://schemas.openxmlformats.org/drawingml/2006/table">
            <a:tbl>
              <a:tblPr/>
              <a:tblGrid>
                <a:gridCol w="6268975"/>
                <a:gridCol w="2446429"/>
              </a:tblGrid>
              <a:tr h="294749">
                <a:tc>
                  <a:txBody>
                    <a:bodyPr/>
                    <a:lstStyle/>
                    <a:p>
                      <a:pPr marL="360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Название темы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Ответственный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460">
                <a:tc>
                  <a:txBody>
                    <a:bodyPr/>
                    <a:lstStyle/>
                    <a:p>
                      <a:pPr marL="3600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Занимательная логика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Егоров Артемий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67">
                <a:tc>
                  <a:txBody>
                    <a:bodyPr/>
                    <a:lstStyle/>
                    <a:p>
                      <a:pPr marL="3600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Целые числа – 1 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Титорчук Андрей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488">
                <a:tc>
                  <a:txBody>
                    <a:bodyPr/>
                    <a:lstStyle/>
                    <a:p>
                      <a:pPr marL="3600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Игры</a:t>
                      </a:r>
                    </a:p>
                  </a:txBody>
                  <a:tcPr marL="4032" marR="40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Ремизова Анастасия, </a:t>
                      </a:r>
                      <a:r>
                        <a:rPr lang="ru-RU" sz="2000" dirty="0" err="1">
                          <a:latin typeface="+mn-lt"/>
                          <a:ea typeface="Calibri"/>
                          <a:cs typeface="Times New Roman"/>
                        </a:rPr>
                        <a:t>Подрядчикова</a:t>
                      </a: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 Ольга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1">
                <a:tc>
                  <a:txBody>
                    <a:bodyPr/>
                    <a:lstStyle/>
                    <a:p>
                      <a:pPr marL="3600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Графы – 1 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Сушков Виталий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028">
                <a:tc>
                  <a:txBody>
                    <a:bodyPr/>
                    <a:lstStyle/>
                    <a:p>
                      <a:pPr marL="3600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Комбинаторика и вероятность – 1 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Парфенов Илья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72">
                <a:tc>
                  <a:txBody>
                    <a:bodyPr/>
                    <a:lstStyle/>
                    <a:p>
                      <a:pPr marL="3600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Линейные и </a:t>
                      </a:r>
                      <a:r>
                        <a:rPr lang="ru-RU" sz="2000" dirty="0" smtClean="0">
                          <a:latin typeface="+mn-lt"/>
                          <a:ea typeface="Calibri"/>
                          <a:cs typeface="Times New Roman"/>
                        </a:rPr>
                        <a:t>кусочно-линейные </a:t>
                      </a: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функции – 1 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Шило Илья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94">
                <a:tc>
                  <a:txBody>
                    <a:bodyPr/>
                    <a:lstStyle/>
                    <a:p>
                      <a:pPr marL="3600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Принцип Дирихле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Муравьев Максим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488"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Целые числа – 2</a:t>
                      </a:r>
                    </a:p>
                  </a:txBody>
                  <a:tcPr marL="4032" marR="40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Савина Кристина, </a:t>
                      </a:r>
                      <a:r>
                        <a:rPr lang="ru-RU" sz="2000" dirty="0" err="1" smtClean="0">
                          <a:latin typeface="+mn-lt"/>
                          <a:ea typeface="Calibri"/>
                          <a:cs typeface="Times New Roman"/>
                        </a:rPr>
                        <a:t>Фалько</a:t>
                      </a:r>
                      <a:r>
                        <a:rPr lang="ru-RU" sz="200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Александра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1"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Олимпиадные задачи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Азизова </a:t>
                      </a:r>
                      <a:r>
                        <a:rPr lang="ru-RU" sz="2000" dirty="0" err="1">
                          <a:latin typeface="+mn-lt"/>
                          <a:ea typeface="Calibri"/>
                          <a:cs typeface="Times New Roman"/>
                        </a:rPr>
                        <a:t>Сария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1"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Комбинаторика и вероятность – 2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Гаврилюк Татьяна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11"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Метод математической индукции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Кравцов Андрей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49"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Геометрические построения циркулем и линейкой - 1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Макаров Дмитрий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49"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2504440" algn="l"/>
                        </a:tabLs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Геометрические построения циркулем и линейкой - 2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+mn-lt"/>
                          <a:ea typeface="Calibri"/>
                          <a:cs typeface="Times New Roman"/>
                        </a:rPr>
                        <a:t>Литреев</a:t>
                      </a: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 Дмитрий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49"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6659880" algn="r"/>
                        </a:tabLs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Линейные  и кусочно – линейные функции - 2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+mn-lt"/>
                          <a:ea typeface="Calibri"/>
                          <a:cs typeface="Times New Roman"/>
                        </a:rPr>
                        <a:t>Ремзаева</a:t>
                      </a: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 Яна</a:t>
                      </a:r>
                    </a:p>
                  </a:txBody>
                  <a:tcPr marL="4032" marR="40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8156448" cy="777240"/>
          </a:xfrm>
        </p:spPr>
        <p:txBody>
          <a:bodyPr/>
          <a:lstStyle/>
          <a:p>
            <a:pPr algn="ctr"/>
            <a:r>
              <a:rPr lang="ru-RU" dirty="0" smtClean="0"/>
              <a:t>Решение и разбор задач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00" y="1261868"/>
            <a:ext cx="7000924" cy="544222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357298"/>
            <a:ext cx="76438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Создано методическое пособие, объем 226 печатных страниц, в 9 разделах приведено решение ... задач.</a:t>
            </a:r>
          </a:p>
          <a:p>
            <a:r>
              <a:rPr lang="ru-RU" sz="2800" dirty="0" smtClean="0"/>
              <a:t>После защиты проекта </a:t>
            </a:r>
            <a:r>
              <a:rPr lang="ru-RU" sz="2800" dirty="0" err="1" smtClean="0"/>
              <a:t>решебник</a:t>
            </a:r>
            <a:r>
              <a:rPr lang="ru-RU" sz="2800" dirty="0" smtClean="0"/>
              <a:t> будет находиться в кабинете 310.</a:t>
            </a:r>
          </a:p>
          <a:p>
            <a:r>
              <a:rPr lang="ru-RU" sz="2800" dirty="0" smtClean="0"/>
              <a:t>Также он будет доступен в электронном виде на сайте нашей школы в разделе «…»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156448" cy="4917200"/>
          </a:xfrm>
        </p:spPr>
        <p:txBody>
          <a:bodyPr/>
          <a:lstStyle/>
          <a:p>
            <a:r>
              <a:rPr lang="ru-RU" dirty="0" smtClean="0"/>
              <a:t>Надеемся, наш сборник задач будет полезен широкому кругу пользователей.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</TotalTime>
  <Words>526</Words>
  <Application>Microsoft Office PowerPoint</Application>
  <PresentationFormat>Экран (4:3)</PresentationFormat>
  <Paragraphs>120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Методическое пособие по математике: создание решебника задач повышенной сложности для подготовки учащихся к олимпиадам </vt:lpstr>
      <vt:lpstr>Проблема:</vt:lpstr>
      <vt:lpstr>Задачи:</vt:lpstr>
      <vt:lpstr>Определение тематики разделов</vt:lpstr>
      <vt:lpstr>Слайд 5</vt:lpstr>
      <vt:lpstr>Выбор ответственного за каждый раздел</vt:lpstr>
      <vt:lpstr>Решение и разбор задач</vt:lpstr>
      <vt:lpstr>Результат:</vt:lpstr>
      <vt:lpstr>Надеемся, наш сборник задач будет полезен широкому кругу пользователей.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пособие по математике: создание решебника задач повышенной сложности для подготовки учащихся к олимпиадам</dc:title>
  <dc:creator>D505</dc:creator>
  <cp:lastModifiedBy>D505</cp:lastModifiedBy>
  <cp:revision>6</cp:revision>
  <dcterms:created xsi:type="dcterms:W3CDTF">2018-04-09T17:35:55Z</dcterms:created>
  <dcterms:modified xsi:type="dcterms:W3CDTF">2019-02-23T15:25:47Z</dcterms:modified>
</cp:coreProperties>
</file>