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5" r:id="rId3"/>
    <p:sldId id="321" r:id="rId4"/>
    <p:sldId id="322" r:id="rId5"/>
    <p:sldId id="324" r:id="rId6"/>
    <p:sldId id="336" r:id="rId7"/>
    <p:sldId id="319" r:id="rId8"/>
    <p:sldId id="325" r:id="rId9"/>
    <p:sldId id="326" r:id="rId10"/>
    <p:sldId id="327" r:id="rId11"/>
    <p:sldId id="338" r:id="rId12"/>
    <p:sldId id="328" r:id="rId13"/>
    <p:sldId id="337" r:id="rId14"/>
    <p:sldId id="330" r:id="rId15"/>
    <p:sldId id="339" r:id="rId16"/>
    <p:sldId id="332" r:id="rId17"/>
    <p:sldId id="333" r:id="rId18"/>
    <p:sldId id="334" r:id="rId19"/>
    <p:sldId id="320" r:id="rId20"/>
    <p:sldId id="340" r:id="rId21"/>
    <p:sldId id="309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F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290E3-C4A5-4EF8-B132-EE8C57149975}" type="datetimeFigureOut">
              <a:rPr lang="ru-RU" smtClean="0"/>
              <a:t>19.03.2021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4D38B5-146C-41B5-BC6A-EF1C669A0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9656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D38B5-146C-41B5-BC6A-EF1C669A08E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357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8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obrnadzor.gov.ru/gia/gia-9/" TargetMode="External"/><Relationship Id="rId2" Type="http://schemas.openxmlformats.org/officeDocument/2006/relationships/hyperlink" Target="https://www.youtube.com/watch?v=BHmTDidNPG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" TargetMode="External"/><Relationship Id="rId2" Type="http://schemas.openxmlformats.org/officeDocument/2006/relationships/hyperlink" Target="http://obrnadzor.gov.ru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du.sbor.net/" TargetMode="External"/><Relationship Id="rId4" Type="http://schemas.openxmlformats.org/officeDocument/2006/relationships/hyperlink" Target="http://edu.lenobl.ru/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Особенности проведения </a:t>
            </a:r>
            <a:r>
              <a:rPr lang="ru-RU" b="1" dirty="0">
                <a:solidFill>
                  <a:srgbClr val="FF0000"/>
                </a:solidFill>
              </a:rPr>
              <a:t>ГИА-9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в 2021 году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69492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20 марта 2021 года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26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проведения ГИА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3504" lvl="2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П.55</a:t>
            </a:r>
            <a:r>
              <a:rPr lang="ru-RU" sz="2800" dirty="0"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 Иные личные вещи участники ГИА обязаны оставить в специально выделенном помещении для хранения личных вещей участников ГИА, расположенном  до входа в ППЭ. 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526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проведения ГИА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3504" lvl="2" indent="0">
              <a:buNone/>
            </a:pPr>
            <a:r>
              <a:rPr lang="ru-RU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П.55</a:t>
            </a:r>
            <a:r>
              <a:rPr lang="ru-RU" sz="2000" dirty="0">
                <a:solidFill>
                  <a:prstClr val="black"/>
                </a:solidFill>
                <a:latin typeface="Georgia" panose="02040502050405020303" pitchFamily="18" charset="0"/>
              </a:rPr>
              <a:t> </a:t>
            </a:r>
          </a:p>
          <a:p>
            <a:pPr marL="603504" lvl="2" indent="0">
              <a:buNone/>
            </a:pPr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Во время экзамена участники соблюдают требования настоящего Порядка и следуют указаниям организаторов. Организаторы обеспечивают соблюдение требований настоящего Порядка в аудитории и ППЭ.</a:t>
            </a:r>
          </a:p>
          <a:p>
            <a:pPr marL="603504" lvl="2" indent="0">
              <a:buNone/>
            </a:pPr>
            <a:r>
              <a:rPr lang="ru-RU" sz="2000" b="1" dirty="0">
                <a:solidFill>
                  <a:srgbClr val="002060"/>
                </a:solidFill>
                <a:latin typeface="Georgia" panose="02040502050405020303" pitchFamily="18" charset="0"/>
              </a:rPr>
              <a:t>	Участники экзамена выполняют экзаменационную работу самостоятельно, без помощи посторонних лиц. Во время экзамена на столе участника экзамена помимо экзаменационных материалов находятся: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гелевая</a:t>
            </a:r>
            <a:r>
              <a:rPr lang="ru-RU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ручка с чернилами черного цвета;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документ, удостоверяющий личность;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средства обучения и воспитания;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лекарства (при необходимости);</a:t>
            </a:r>
          </a:p>
          <a:p>
            <a:pPr marL="1060704" lvl="2" indent="-457200">
              <a:buFont typeface="+mj-lt"/>
              <a:buAutoNum type="alphaLcParenR"/>
            </a:pPr>
            <a:r>
              <a:rPr lang="ru-RU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листы бумаги для черновиков, выданные в ППЭ.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7758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проведения ГИА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20000"/>
          </a:bodyPr>
          <a:lstStyle/>
          <a:p>
            <a:pPr marL="603504" lvl="2" indent="0">
              <a:buNone/>
            </a:pPr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П.55</a:t>
            </a:r>
            <a:r>
              <a:rPr lang="ru-RU" dirty="0">
                <a:latin typeface="Georgia" panose="02040502050405020303" pitchFamily="18" charset="0"/>
              </a:rPr>
              <a:t> </a:t>
            </a:r>
          </a:p>
          <a:p>
            <a:pPr marL="603504" lvl="2" indent="0">
              <a:buNone/>
            </a:pP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Во время экзамена участники экзамена </a:t>
            </a:r>
            <a:r>
              <a:rPr lang="ru-RU" b="1" dirty="0">
                <a:solidFill>
                  <a:srgbClr val="FF0000"/>
                </a:solidFill>
                <a:latin typeface="Georgia" panose="02040502050405020303" pitchFamily="18" charset="0"/>
              </a:rPr>
              <a:t>не должны общаться друг с другом, не могут свободно перемещаться по аудитории и ППЭ.</a:t>
            </a:r>
          </a:p>
          <a:p>
            <a:pPr marL="603504" lvl="2" indent="0">
              <a:buNone/>
            </a:pPr>
            <a:r>
              <a:rPr lang="ru-RU" dirty="0">
                <a:solidFill>
                  <a:srgbClr val="002060"/>
                </a:solidFill>
                <a:latin typeface="Georgia" panose="02040502050405020303" pitchFamily="18" charset="0"/>
              </a:rPr>
              <a:t>	</a:t>
            </a: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 Во время экзамена участники экзамена  могут выходить из аудитории и перемещаться по ППЭ в сопровождении одного из организаторов. При выходе из аудитории участники экзамена оставляют экзаменационные материалы и листы бумаги для черновиков на рабочем столе. </a:t>
            </a:r>
          </a:p>
          <a:p>
            <a:pPr marL="603504" lvl="2" indent="0">
              <a:buNone/>
            </a:pPr>
            <a:r>
              <a:rPr lang="ru-RU" b="1" dirty="0">
                <a:solidFill>
                  <a:srgbClr val="002060"/>
                </a:solidFill>
                <a:latin typeface="Georgia" panose="02040502050405020303" pitchFamily="18" charset="0"/>
              </a:rPr>
              <a:t>Организатор проверяет комплектность оставленных участником экзамена экзаменационных материалов и листов бумаги для черновиков, фиксирует время указанного участника экзамена из аудитории и продолжительность отсутствия его в аудитории в соответствующей ведомости.</a:t>
            </a:r>
            <a:endParaRPr lang="ru-RU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407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проведения ГИА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>
            <a:normAutofit/>
          </a:bodyPr>
          <a:lstStyle/>
          <a:p>
            <a:pPr marL="0" indent="0">
              <a:buClr>
                <a:srgbClr val="002060"/>
              </a:buClr>
              <a:buNone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П.55</a:t>
            </a:r>
            <a:r>
              <a:rPr lang="ru-RU" sz="2800" b="1" dirty="0">
                <a:latin typeface="Georgia" panose="02040502050405020303" pitchFamily="18" charset="0"/>
              </a:rPr>
              <a:t> 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ru-RU" sz="2800" b="1" spc="-150" dirty="0">
                <a:solidFill>
                  <a:srgbClr val="002060"/>
                </a:solidFill>
                <a:latin typeface="Georgia" panose="02040502050405020303" pitchFamily="18" charset="0"/>
              </a:rPr>
              <a:t>В день проведения экзамена в ППЭ запрещается:</a:t>
            </a:r>
          </a:p>
          <a:p>
            <a:pPr marL="0" indent="0">
              <a:buClr>
                <a:srgbClr val="002060"/>
              </a:buClr>
              <a:buNone/>
            </a:pPr>
            <a:r>
              <a:rPr lang="ru-RU" sz="2800" b="1" spc="-150" dirty="0">
                <a:solidFill>
                  <a:srgbClr val="002060"/>
                </a:solidFill>
                <a:latin typeface="Georgia" panose="02040502050405020303" pitchFamily="18" charset="0"/>
              </a:rPr>
              <a:t>	</a:t>
            </a:r>
            <a:r>
              <a:rPr lang="ru-RU" sz="2800" b="1" spc="-150" dirty="0">
                <a:solidFill>
                  <a:srgbClr val="C00000"/>
                </a:solidFill>
                <a:latin typeface="Georgia" panose="02040502050405020303" pitchFamily="18" charset="0"/>
              </a:rPr>
              <a:t>Иметь при себе средства связи, электронно-	вычислительную технику, фото-, аудио- и 	видеоаппаратуру, справочные материалы. 	Письменные заметки и иные средства  	хранения и 	передачи информации.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22146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проведения ГИА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3504" lvl="2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П.56</a:t>
            </a:r>
            <a:r>
              <a:rPr lang="ru-RU" sz="2800" dirty="0">
                <a:latin typeface="Georgia" panose="02040502050405020303" pitchFamily="18" charset="0"/>
              </a:rPr>
              <a:t> </a:t>
            </a:r>
          </a:p>
          <a:p>
            <a:pPr marL="603504" lvl="2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ea typeface="Times New Roman"/>
              </a:rPr>
              <a:t>Лица, допустившие нарушение настоящего Порядка, удаляются с экзамена. Акт об удалении с экзамена составляется в помещении для руководителя ППЭ в присутствии члена ГЭК, руководителя ППЭ, организатора, общественного наблюдателя (при наличии). </a:t>
            </a:r>
            <a:endParaRPr lang="ru-RU" sz="28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589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Апелляция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sz="26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itchFamily="18" charset="0"/>
              </a:rPr>
              <a:t>П.78</a:t>
            </a:r>
          </a:p>
          <a:p>
            <a:pPr lvl="0">
              <a:buNone/>
            </a:pPr>
            <a:r>
              <a:rPr lang="ru-RU" sz="26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	Конфликтная комиссия </a:t>
            </a:r>
            <a:r>
              <a:rPr lang="ru-RU" sz="2600" b="1" u="sng" dirty="0">
                <a:solidFill>
                  <a:srgbClr val="C00000"/>
                </a:solidFill>
                <a:latin typeface="Georgia" panose="02040502050405020303" pitchFamily="18" charset="0"/>
                <a:cs typeface="Times New Roman" pitchFamily="18" charset="0"/>
              </a:rPr>
              <a:t>не рассматривает </a:t>
            </a:r>
            <a:r>
              <a:rPr lang="ru-RU" sz="26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апелляции по вопросам содержания и структуры экзаменационных материалов по учебным предметам, а также по вопросам, связанным с оцениванием  результатов выполнения заданий экзаменационной работы с кратким ответом, нарушением участником экзамена требований настоящего Порядка проведения ГИА или неправильным оформлением экзаменационной работы.</a:t>
            </a:r>
            <a:endParaRPr lang="ru-RU" sz="2600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lvl="0"/>
            <a:endParaRPr lang="ru-RU" sz="25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442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Апелляция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3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itchFamily="18" charset="0"/>
              </a:rPr>
              <a:t>п.80, 81</a:t>
            </a:r>
          </a:p>
          <a:p>
            <a:r>
              <a:rPr lang="ru-RU" sz="33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о нарушении установленного порядка проведения ГИА по учебному предмету </a:t>
            </a:r>
          </a:p>
          <a:p>
            <a:pPr>
              <a:buNone/>
            </a:pPr>
            <a:r>
              <a:rPr lang="ru-RU" sz="33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	</a:t>
            </a:r>
            <a:r>
              <a:rPr lang="ru-RU" sz="3300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(в день проведения экзамена по соответствующему учебному предмету уполномоченному представителю ГЭК, не покидая ППЭ).</a:t>
            </a:r>
          </a:p>
          <a:p>
            <a:r>
              <a:rPr lang="ru-RU" sz="33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о несогласии с выставленными баллами</a:t>
            </a:r>
          </a:p>
          <a:p>
            <a:pPr>
              <a:buNone/>
            </a:pPr>
            <a:r>
              <a:rPr lang="ru-RU" sz="33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   </a:t>
            </a:r>
            <a:r>
              <a:rPr lang="ru-RU" sz="3300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(в течение двух рабочих дней со дня объявления результатов ГИА по соответствующему учебному предмету).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516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Апелляция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  <a:cs typeface="Times New Roman" pitchFamily="18" charset="0"/>
              </a:rPr>
              <a:t>п.80, 81</a:t>
            </a:r>
          </a:p>
          <a:p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о нарушении установленного порядка проведения ГИА по учебному предмету 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	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(в день проведения экзамена по соответствующему учебному предмету уполномоченному представителю ГЭК, не покидая ППЭ).</a:t>
            </a:r>
          </a:p>
          <a:p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о несогласии с выставленными баллами</a:t>
            </a:r>
          </a:p>
          <a:p>
            <a:pPr>
              <a:buNone/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   </a:t>
            </a:r>
            <a:r>
              <a:rPr lang="ru-RU" sz="2800" dirty="0">
                <a:solidFill>
                  <a:srgbClr val="002060"/>
                </a:solidFill>
                <a:latin typeface="Georgia" panose="02040502050405020303" pitchFamily="18" charset="0"/>
                <a:cs typeface="Times New Roman" pitchFamily="18" charset="0"/>
              </a:rPr>
              <a:t>(в течение двух рабочих дней со дня объявления результатов ГИА по соответствующему учебному предмету).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02203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Результаты ОГЭ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Результаты ГИА признаются удовлетворительными в случае, если обучающийся по сдаваемым учебным предметам набрал </a:t>
            </a:r>
            <a:r>
              <a:rPr lang="ru-RU" sz="2800" b="1" dirty="0">
                <a:solidFill>
                  <a:srgbClr val="C00000"/>
                </a:solidFill>
                <a:latin typeface="Georgia" panose="02040502050405020303" pitchFamily="18" charset="0"/>
              </a:rPr>
              <a:t>минимальное количество баллов</a:t>
            </a: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, определенное органом исполнительной власти субъекта Российской Федерации, осуществляющим государственное управление в сфере образования, учредителем, загранучреждением.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20939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Информирование по вопросам ГИА</a:t>
            </a:r>
            <a:br>
              <a:rPr lang="ru-RU" sz="3200" b="1" dirty="0" smtClean="0">
                <a:solidFill>
                  <a:srgbClr val="0070C0"/>
                </a:solidFill>
              </a:rPr>
            </a:br>
            <a:r>
              <a:rPr lang="ru-RU" sz="3200" b="1" dirty="0" smtClean="0">
                <a:solidFill>
                  <a:srgbClr val="0070C0"/>
                </a:solidFill>
              </a:rPr>
              <a:t> в 2021 году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>
                <a:solidFill>
                  <a:srgbClr val="002774"/>
                </a:solidFill>
              </a:rPr>
              <a:t>И.К. </a:t>
            </a:r>
            <a:r>
              <a:rPr lang="ru-RU" sz="2800" b="1" dirty="0" err="1">
                <a:solidFill>
                  <a:srgbClr val="002774"/>
                </a:solidFill>
              </a:rPr>
              <a:t>Круглинский</a:t>
            </a:r>
            <a:r>
              <a:rPr lang="ru-RU" sz="2800" b="1" dirty="0">
                <a:solidFill>
                  <a:srgbClr val="002774"/>
                </a:solidFill>
              </a:rPr>
              <a:t>, начальник  Управления организации и проведения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>
                <a:solidFill>
                  <a:srgbClr val="002774"/>
                </a:solidFill>
              </a:rPr>
              <a:t>государственной итоговой аттестации </a:t>
            </a:r>
            <a:r>
              <a:rPr lang="ru-RU" sz="2800" b="1" dirty="0" err="1" smtClean="0">
                <a:solidFill>
                  <a:srgbClr val="002774"/>
                </a:solidFill>
              </a:rPr>
              <a:t>Рособрнадзора</a:t>
            </a:r>
            <a:endParaRPr lang="ru-RU" sz="2800" b="1" dirty="0" smtClean="0">
              <a:solidFill>
                <a:srgbClr val="002774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800" b="1" dirty="0">
              <a:solidFill>
                <a:srgbClr val="002774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Ответы на </a:t>
            </a:r>
            <a:r>
              <a:rPr lang="ru-RU" sz="2800" b="1" i="1" dirty="0">
                <a:solidFill>
                  <a:srgbClr val="C00000"/>
                </a:solidFill>
              </a:rPr>
              <a:t>популярные вопросы об особенностях проведения государственной итоговой аттестации в 2021 году, которые задают в социальных сетях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800" dirty="0">
                <a:solidFill>
                  <a:srgbClr val="002774"/>
                </a:solidFill>
                <a:hlinkClick r:id="rId2"/>
              </a:rPr>
              <a:t>https://www.youtube.com/watch?v=BHmTDidNPG8</a:t>
            </a:r>
            <a:endParaRPr lang="ru-RU" sz="2800" dirty="0">
              <a:solidFill>
                <a:srgbClr val="002774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800" b="1" i="1" dirty="0">
              <a:solidFill>
                <a:srgbClr val="002774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>
                <a:solidFill>
                  <a:srgbClr val="002774"/>
                </a:solidFill>
              </a:rPr>
              <a:t>Письмо КОПО ЛО от 02.02.2021 № 19-2022/2021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О новых федеральных адресах на сайте </a:t>
            </a:r>
            <a:r>
              <a:rPr lang="ru-RU" sz="2800" b="1" i="1" dirty="0" err="1">
                <a:solidFill>
                  <a:srgbClr val="C00000"/>
                </a:solidFill>
              </a:rPr>
              <a:t>Рособрнадзора</a:t>
            </a:r>
            <a:r>
              <a:rPr lang="ru-RU" sz="2800" b="1" i="1" dirty="0">
                <a:solidFill>
                  <a:srgbClr val="C00000"/>
                </a:solidFill>
              </a:rPr>
              <a:t>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по вопросам ГИА-11 и ГИА-9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800" b="1" i="1" dirty="0">
              <a:solidFill>
                <a:srgbClr val="C00000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u="sng" dirty="0" smtClean="0">
                <a:solidFill>
                  <a:prstClr val="black"/>
                </a:solidFill>
                <a:hlinkClick r:id="rId3"/>
              </a:rPr>
              <a:t>http</a:t>
            </a:r>
            <a:r>
              <a:rPr lang="ru-RU" sz="2800" u="sng" dirty="0">
                <a:solidFill>
                  <a:prstClr val="black"/>
                </a:solidFill>
                <a:hlinkClick r:id="rId3"/>
              </a:rPr>
              <a:t>://obrnadzor.gov.ru/gia/gia-9</a:t>
            </a:r>
            <a:r>
              <a:rPr lang="ru-RU" sz="2800" u="sng" dirty="0" smtClean="0">
                <a:solidFill>
                  <a:prstClr val="black"/>
                </a:solidFill>
                <a:hlinkClick r:id="rId3"/>
              </a:rPr>
              <a:t>/</a:t>
            </a:r>
            <a:endParaRPr lang="ru-RU" sz="2800" u="sng" dirty="0" smtClean="0">
              <a:solidFill>
                <a:prstClr val="black"/>
              </a:solidFill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2800" u="sng" dirty="0" smtClean="0">
              <a:solidFill>
                <a:prstClr val="black"/>
              </a:solidFill>
            </a:endParaRPr>
          </a:p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800" b="1" dirty="0">
                <a:solidFill>
                  <a:srgbClr val="002774"/>
                </a:solidFill>
              </a:rPr>
              <a:t>На данных страницах размещена информация по всем актуальным вопросам ГИА текущего года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1800" b="1" dirty="0">
              <a:solidFill>
                <a:srgbClr val="002774"/>
              </a:solidFill>
              <a:latin typeface="Arial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325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Порядок </a:t>
            </a:r>
            <a:r>
              <a:rPr lang="ru-RU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ГИА</a:t>
            </a:r>
            <a:endParaRPr lang="ru-RU" sz="3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700808"/>
            <a:ext cx="83529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 smtClean="0">
                <a:solidFill>
                  <a:srgbClr val="002060"/>
                </a:solidFill>
              </a:rPr>
              <a:t>Приказ</a:t>
            </a:r>
            <a:r>
              <a:rPr lang="ru-RU" sz="2800" dirty="0" smtClean="0">
                <a:solidFill>
                  <a:srgbClr val="002060"/>
                </a:solidFill>
              </a:rPr>
              <a:t> </a:t>
            </a:r>
            <a:r>
              <a:rPr lang="ru-RU" sz="2800" dirty="0">
                <a:solidFill>
                  <a:srgbClr val="002060"/>
                </a:solidFill>
              </a:rPr>
              <a:t>Министерства просвещения Российской Федерации и Федеральной службы по надзору в сфере образования и науки от </a:t>
            </a:r>
            <a:r>
              <a:rPr lang="ru-RU" sz="2800" b="1" dirty="0">
                <a:solidFill>
                  <a:srgbClr val="FF0000"/>
                </a:solidFill>
              </a:rPr>
              <a:t>07 ноября 2018 года №</a:t>
            </a:r>
            <a:r>
              <a:rPr lang="ru-RU" sz="2800" b="1" dirty="0" smtClean="0">
                <a:solidFill>
                  <a:srgbClr val="FF0000"/>
                </a:solidFill>
              </a:rPr>
              <a:t>189/1513 </a:t>
            </a:r>
          </a:p>
          <a:p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«Об утверждении </a:t>
            </a: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</a:rPr>
              <a:t>Порядка проведения государственной итоговой аттестации по образовательным программам основного общего </a:t>
            </a:r>
            <a:r>
              <a:rPr lang="ru-RU" sz="2800" b="1" i="1" dirty="0" smtClean="0">
                <a:solidFill>
                  <a:schemeClr val="tx2">
                    <a:lumMod val="75000"/>
                  </a:schemeClr>
                </a:solidFill>
              </a:rPr>
              <a:t>образования»</a:t>
            </a: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ru-RU" sz="2800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82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300" b="1" dirty="0">
                <a:solidFill>
                  <a:srgbClr val="002060"/>
                </a:solidFill>
                <a:latin typeface="Georgia"/>
              </a:rPr>
              <a:t>Информационные ресурсы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65176" lvl="0" indent="-265176" algn="ctr">
              <a:lnSpc>
                <a:spcPct val="150000"/>
              </a:lnSpc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Сайт </a:t>
            </a:r>
            <a:r>
              <a:rPr lang="ru-RU" sz="2400" b="1" dirty="0" err="1">
                <a:solidFill>
                  <a:srgbClr val="FF0000"/>
                </a:solidFill>
                <a:latin typeface="Georgia" pitchFamily="18" charset="0"/>
              </a:rPr>
              <a:t>Рособрнадзора</a:t>
            </a: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 - </a:t>
            </a:r>
            <a:r>
              <a:rPr lang="en-US" sz="2400" b="1" dirty="0">
                <a:solidFill>
                  <a:srgbClr val="FF0000"/>
                </a:solidFill>
                <a:latin typeface="Georgia" pitchFamily="18" charset="0"/>
                <a:hlinkClick r:id="rId2"/>
              </a:rPr>
              <a:t>http://obrnadzor.gov.ru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  <a:p>
            <a:pPr marL="265176" lvl="0" indent="-265176" algn="ctr">
              <a:lnSpc>
                <a:spcPct val="150000"/>
              </a:lnSpc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ru-RU" sz="2400" b="1" dirty="0">
                <a:solidFill>
                  <a:srgbClr val="FF0000"/>
                </a:solidFill>
                <a:latin typeface="Georgia" pitchFamily="18" charset="0"/>
              </a:rPr>
              <a:t>Сайт ФИПИ - </a:t>
            </a:r>
            <a:r>
              <a:rPr lang="en-US" sz="2400" b="1" dirty="0">
                <a:solidFill>
                  <a:srgbClr val="FF0000"/>
                </a:solidFill>
                <a:latin typeface="Georgia" pitchFamily="18" charset="0"/>
                <a:hlinkClick r:id="rId3"/>
              </a:rPr>
              <a:t>http://www.fipi.ru</a:t>
            </a:r>
            <a:endParaRPr lang="ru-RU" sz="2400" b="1" dirty="0">
              <a:solidFill>
                <a:srgbClr val="FF0000"/>
              </a:solidFill>
              <a:latin typeface="Georgia" pitchFamily="18" charset="0"/>
            </a:endParaRPr>
          </a:p>
          <a:p>
            <a:pPr marL="265176" lvl="0" indent="-265176" algn="ctr">
              <a:lnSpc>
                <a:spcPct val="200000"/>
              </a:lnSpc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ru-RU" sz="2000" b="1" dirty="0" smtClean="0">
                <a:solidFill>
                  <a:srgbClr val="FF0000"/>
                </a:solidFill>
                <a:latin typeface="Georgia" pitchFamily="18" charset="0"/>
              </a:rPr>
              <a:t>Сайт 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КОПО ЛО - </a:t>
            </a:r>
            <a:r>
              <a:rPr lang="en-US" sz="2000" b="1" dirty="0">
                <a:solidFill>
                  <a:srgbClr val="FF0000"/>
                </a:solidFill>
                <a:latin typeface="Georgia" pitchFamily="18" charset="0"/>
                <a:hlinkClick r:id="rId4"/>
              </a:rPr>
              <a:t>http://edu.lenobl.ru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 (раздел ГИА)</a:t>
            </a:r>
          </a:p>
          <a:p>
            <a:pPr marL="265176" lvl="0" indent="-265176" algn="ctr">
              <a:lnSpc>
                <a:spcPct val="200000"/>
              </a:lnSpc>
              <a:spcBef>
                <a:spcPts val="250"/>
              </a:spcBef>
              <a:buClr>
                <a:srgbClr val="F07F09"/>
              </a:buClr>
              <a:buSzPct val="80000"/>
              <a:buFont typeface="Wingdings 2"/>
              <a:buChar char=""/>
            </a:pPr>
            <a:r>
              <a:rPr lang="ru-RU" sz="2000" b="1" dirty="0" err="1">
                <a:solidFill>
                  <a:srgbClr val="FF0000"/>
                </a:solidFill>
                <a:latin typeface="Georgia" pitchFamily="18" charset="0"/>
              </a:rPr>
              <a:t>Сосновоборский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 образовательный портал - </a:t>
            </a:r>
            <a:r>
              <a:rPr lang="en-US" sz="2000" b="1" dirty="0">
                <a:solidFill>
                  <a:srgbClr val="FF9933"/>
                </a:solidFill>
                <a:latin typeface="Georgia" pitchFamily="18" charset="0"/>
                <a:hlinkClick r:id="rId5"/>
              </a:rPr>
              <a:t>http://edu.sbor.net/</a:t>
            </a:r>
            <a:r>
              <a:rPr lang="ru-RU" sz="2000" b="1" dirty="0">
                <a:solidFill>
                  <a:srgbClr val="FF9933"/>
                </a:solidFill>
                <a:latin typeface="Georgia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Georgia" pitchFamily="18" charset="0"/>
              </a:rPr>
              <a:t>(раздел ГИА)</a:t>
            </a:r>
            <a:endParaRPr lang="ru-RU" sz="2400" dirty="0">
              <a:solidFill>
                <a:srgbClr val="FF0000"/>
              </a:solidFill>
              <a:latin typeface="Verdana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4886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Спасибо за внимание !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40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Нормативные документы</a:t>
            </a:r>
            <a:endParaRPr lang="ru-RU" sz="32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184576"/>
          </a:xfrm>
        </p:spPr>
        <p:txBody>
          <a:bodyPr>
            <a:normAutofit fontScale="8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000" b="1" dirty="0">
                <a:solidFill>
                  <a:srgbClr val="C00000"/>
                </a:solidFill>
              </a:rPr>
              <a:t>Постановление Правительства Российской Федерации от 26 февраля 2021 г. № 256 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3000" b="1" dirty="0">
                <a:solidFill>
                  <a:srgbClr val="C00000"/>
                </a:solidFill>
              </a:rPr>
              <a:t>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</a:t>
            </a:r>
            <a:r>
              <a:rPr lang="ru-RU" sz="3000" b="1" dirty="0" smtClean="0">
                <a:solidFill>
                  <a:srgbClr val="C00000"/>
                </a:solidFill>
              </a:rPr>
              <a:t>»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ru-RU" sz="3000" b="1" dirty="0">
              <a:solidFill>
                <a:srgbClr val="002060"/>
              </a:solidFill>
            </a:endParaRPr>
          </a:p>
          <a:p>
            <a:pPr marL="0" lvl="0" indent="0" fontAlgn="base">
              <a:spcBef>
                <a:spcPct val="0"/>
              </a:spcBef>
              <a:spcAft>
                <a:spcPts val="600"/>
              </a:spcAft>
              <a:buNone/>
            </a:pPr>
            <a:r>
              <a:rPr lang="ru-RU" sz="3000" b="1" u="sng" dirty="0" smtClean="0">
                <a:solidFill>
                  <a:srgbClr val="002774"/>
                </a:solidFill>
              </a:rPr>
              <a:t>24.02.2021</a:t>
            </a:r>
            <a:r>
              <a:rPr lang="ru-RU" sz="3000" b="1" dirty="0" smtClean="0">
                <a:solidFill>
                  <a:srgbClr val="002774"/>
                </a:solidFill>
              </a:rPr>
              <a:t> </a:t>
            </a:r>
            <a:r>
              <a:rPr lang="ru-RU" sz="3000" b="1" dirty="0">
                <a:solidFill>
                  <a:srgbClr val="002774"/>
                </a:solidFill>
              </a:rPr>
              <a:t>на Федеральном портале проектов нормативных правовых </a:t>
            </a:r>
            <a:r>
              <a:rPr lang="ru-RU" sz="3000" b="1" dirty="0" smtClean="0">
                <a:solidFill>
                  <a:srgbClr val="002774"/>
                </a:solidFill>
              </a:rPr>
              <a:t>актов размещен :</a:t>
            </a:r>
            <a:endParaRPr lang="ru-RU" sz="3000" dirty="0">
              <a:solidFill>
                <a:srgbClr val="002774"/>
              </a:solidFill>
            </a:endParaRPr>
          </a:p>
          <a:p>
            <a:pPr marL="176213" lvl="0" indent="271463" fontAlgn="base">
              <a:spcBef>
                <a:spcPct val="0"/>
              </a:spcBef>
              <a:spcAft>
                <a:spcPts val="800"/>
              </a:spcAft>
            </a:pPr>
            <a:r>
              <a:rPr lang="ru-RU" sz="3000" dirty="0" smtClean="0">
                <a:solidFill>
                  <a:srgbClr val="002774"/>
                </a:solidFill>
              </a:rPr>
              <a:t>Проект </a:t>
            </a:r>
            <a:r>
              <a:rPr lang="ru-RU" sz="3000" dirty="0">
                <a:solidFill>
                  <a:srgbClr val="002774"/>
                </a:solidFill>
              </a:rPr>
              <a:t>приказа Министерства просвещения и </a:t>
            </a:r>
            <a:r>
              <a:rPr lang="ru-RU" sz="3000" dirty="0" err="1">
                <a:solidFill>
                  <a:srgbClr val="002774"/>
                </a:solidFill>
              </a:rPr>
              <a:t>Рособрнадзора</a:t>
            </a:r>
            <a:r>
              <a:rPr lang="ru-RU" sz="3000" dirty="0">
                <a:solidFill>
                  <a:srgbClr val="002774"/>
                </a:solidFill>
              </a:rPr>
              <a:t> «Об особенностях проведения государственной итоговой аттестации по образовательным программам основного общего образования в 2021 году»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0031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ru-RU" sz="2000" b="1" dirty="0">
                <a:solidFill>
                  <a:srgbClr val="C00000"/>
                </a:solidFill>
                <a:ea typeface="+mn-ea"/>
                <a:cs typeface="+mn-cs"/>
              </a:rPr>
              <a:t>Постановление Правительства Российской Федерации от 26 февраля 2021 г. № 256 </a:t>
            </a:r>
            <a:br>
              <a:rPr lang="ru-RU" sz="2000" b="1" dirty="0">
                <a:solidFill>
                  <a:srgbClr val="C00000"/>
                </a:solidFill>
                <a:ea typeface="+mn-ea"/>
                <a:cs typeface="+mn-cs"/>
              </a:rPr>
            </a:br>
            <a:r>
              <a:rPr lang="ru-RU" sz="2000" b="1" dirty="0">
                <a:solidFill>
                  <a:srgbClr val="C00000"/>
                </a:solidFill>
                <a:ea typeface="+mn-ea"/>
                <a:cs typeface="+mn-cs"/>
              </a:rPr>
              <a:t>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</a:t>
            </a:r>
            <a:br>
              <a:rPr lang="ru-RU" sz="2000" b="1" dirty="0">
                <a:solidFill>
                  <a:srgbClr val="C00000"/>
                </a:solidFill>
                <a:ea typeface="+mn-ea"/>
                <a:cs typeface="+mn-cs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70C0"/>
                </a:solidFill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</a:rPr>
              <a:t>Государственная </a:t>
            </a:r>
            <a:r>
              <a:rPr lang="ru-RU" sz="2800" b="1" dirty="0">
                <a:solidFill>
                  <a:srgbClr val="002060"/>
                </a:solidFill>
              </a:rPr>
              <a:t>итоговая аттестация по образовательным </a:t>
            </a:r>
            <a:r>
              <a:rPr lang="ru-RU" sz="2800" b="1" dirty="0" smtClean="0">
                <a:solidFill>
                  <a:srgbClr val="002060"/>
                </a:solidFill>
              </a:rPr>
              <a:t>программам основного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 общего</a:t>
            </a:r>
            <a:r>
              <a:rPr lang="ru-RU" sz="2800" b="1" dirty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</a:rPr>
              <a:t>образования</a:t>
            </a:r>
            <a:r>
              <a:rPr lang="ru-RU" sz="2800" b="1" dirty="0">
                <a:solidFill>
                  <a:srgbClr val="002060"/>
                </a:solidFill>
              </a:rPr>
              <a:t>	проводится по русскому языку и математике, результаты которой являются основанием для выдачи аттестата об основном общем образовании</a:t>
            </a:r>
            <a:r>
              <a:rPr lang="ru-RU" sz="2800" b="1" dirty="0" smtClean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	ГИА по предметам по выбору в 2021 году не проводится,</a:t>
            </a:r>
            <a:r>
              <a:rPr lang="ru-RU" sz="2800" b="1" dirty="0">
                <a:solidFill>
                  <a:srgbClr val="002060"/>
                </a:solidFill>
              </a:rPr>
              <a:t> , вместо этих экзаменов для девятиклассников будут проведены контрольные работы по одному учебному предмету.  </a:t>
            </a:r>
          </a:p>
          <a:p>
            <a:pPr marL="0" indent="0">
              <a:buNone/>
            </a:pPr>
            <a:endParaRPr lang="ru-RU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89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Особенности </a:t>
            </a:r>
            <a:r>
              <a:rPr lang="ru-RU" sz="3200" b="1" dirty="0">
                <a:solidFill>
                  <a:srgbClr val="0070C0"/>
                </a:solidFill>
              </a:rPr>
              <a:t>проведения контрольных работ по выбору для выпускников 9 классов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solidFill>
                  <a:srgbClr val="002060"/>
                </a:solidFill>
                <a:ea typeface="Calibri"/>
                <a:cs typeface="Times New Roman"/>
              </a:rPr>
              <a:t>Контрольные работы выпускники смогут выбрать из числа учебных предметов, по которым проводится государственная итоговая аттестация (ГИА-9) по выбору: 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физика, химия, информатика, биология, история, география, иностранные языки (английский, немецкий, 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французский</a:t>
            </a:r>
            <a:r>
              <a:rPr lang="ru-RU" sz="2400" b="1" dirty="0">
                <a:solidFill>
                  <a:srgbClr val="C00000"/>
                </a:solidFill>
                <a:ea typeface="Calibri"/>
                <a:cs typeface="Times New Roman"/>
              </a:rPr>
              <a:t>, испанский), обществознание, литература</a:t>
            </a:r>
            <a:r>
              <a:rPr lang="ru-RU" sz="2400" b="1" dirty="0" smtClean="0">
                <a:solidFill>
                  <a:srgbClr val="C00000"/>
                </a:solidFill>
                <a:ea typeface="Calibri"/>
                <a:cs typeface="Times New Roman"/>
              </a:rPr>
              <a:t>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2060"/>
                </a:solidFill>
                <a:ea typeface="Times New Roman"/>
              </a:rPr>
              <a:t>Варианты контрольной работы</a:t>
            </a:r>
            <a:r>
              <a:rPr lang="ru-RU" sz="2400" dirty="0">
                <a:solidFill>
                  <a:srgbClr val="002060"/>
                </a:solidFill>
                <a:ea typeface="Times New Roman"/>
              </a:rPr>
              <a:t> по соответствующему учебному предмету </a:t>
            </a:r>
            <a:r>
              <a:rPr lang="ru-RU" sz="2400" b="1" dirty="0">
                <a:solidFill>
                  <a:srgbClr val="002060"/>
                </a:solidFill>
                <a:ea typeface="Times New Roman"/>
              </a:rPr>
              <a:t>будут составляться по спецификации контрольных измерительных материалов (КИМ) ОГЭ 2021 года</a:t>
            </a:r>
            <a:r>
              <a:rPr lang="ru-RU" sz="2400" dirty="0">
                <a:solidFill>
                  <a:srgbClr val="002060"/>
                </a:solidFill>
                <a:ea typeface="Times New Roman"/>
              </a:rPr>
              <a:t>.  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Результаты контрольных работ будут внесены в региональные и федеральную информационные системы ГИА и приема. </a:t>
            </a:r>
          </a:p>
          <a:p>
            <a:pPr marL="0" indent="0">
              <a:buNone/>
            </a:pPr>
            <a:endParaRPr lang="ru-RU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6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</a:rPr>
              <a:t>Особенности проведения ГИА-9 в 2021 году (ОГЭ, ГВЭ)</a:t>
            </a:r>
            <a:endParaRPr lang="ru-RU" sz="32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89607424"/>
              </p:ext>
            </p:extLst>
          </p:nvPr>
        </p:nvGraphicFramePr>
        <p:xfrm>
          <a:off x="395537" y="1412775"/>
          <a:ext cx="8424936" cy="4276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2808312"/>
                <a:gridCol w="2808312"/>
              </a:tblGrid>
              <a:tr h="1470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Сроки</a:t>
                      </a:r>
                      <a:r>
                        <a:rPr lang="ru-RU" sz="1100" b="1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проведения</a:t>
                      </a:r>
                      <a:endParaRPr lang="ru-RU" sz="1100" b="1" kern="1200" dirty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Допуск к ГИА-9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(итоговое собеседование по русскому языку)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!!! Контрольные</a:t>
                      </a:r>
                      <a:r>
                        <a:rPr lang="ru-RU" sz="11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работы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sng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 одному учебному предмету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u="none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(выбор</a:t>
                      </a:r>
                      <a:r>
                        <a:rPr lang="ru-RU" sz="1100" b="1" u="none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обучающегося</a:t>
                      </a:r>
                      <a:r>
                        <a:rPr lang="ru-RU" sz="1100" b="1" u="none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u="none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/>
                </a:tc>
              </a:tr>
              <a:tr h="17001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Open sans"/>
                          <a:cs typeface="Times New Roman" pitchFamily="18" charset="0"/>
                        </a:rPr>
                        <a:t>Основной срок </a:t>
                      </a:r>
                      <a:endParaRPr lang="ru-RU" sz="1100" b="1" dirty="0"/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10 февраля 2021 года (вторая среда февраля) 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с 17 по 21 мая 2021 года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Варианты контрольной работы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по соответствующему учебному предмету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будут составляться по спецификации</a:t>
                      </a:r>
                      <a:r>
                        <a:rPr lang="ru-RU" sz="11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КИМ ОГЭ-2021 года </a:t>
                      </a:r>
                    </a:p>
                  </a:txBody>
                  <a:tcPr marL="84406" marR="84406" marT="34290" marB="34290" anchor="ctr"/>
                </a:tc>
              </a:tr>
              <a:tr h="5527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Open sans"/>
                          <a:cs typeface="Times New Roman" pitchFamily="18" charset="0"/>
                        </a:rPr>
                        <a:t>Дополнительный срок 1</a:t>
                      </a:r>
                      <a:endParaRPr lang="ru-RU" sz="1100" b="1" dirty="0"/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10 марта 2021 года</a:t>
                      </a:r>
                      <a:r>
                        <a:rPr lang="ru-RU" sz="1100" b="1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(вторая рабочая среда марта) 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/>
                </a:tc>
              </a:tr>
              <a:tr h="552794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002060"/>
                          </a:solidFill>
                          <a:latin typeface="Open sans"/>
                          <a:cs typeface="Times New Roman" pitchFamily="18" charset="0"/>
                        </a:rPr>
                        <a:t>Дополнительный срок 2 </a:t>
                      </a:r>
                      <a:endParaRPr lang="ru-RU" sz="1100" b="1" dirty="0"/>
                    </a:p>
                  </a:txBody>
                  <a:tcPr marL="84406" marR="84406"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17 мая 2021 года (первый рабочий понедельник мая) 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0" kern="1200" dirty="0" smtClean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6708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solidFill>
                  <a:srgbClr val="0070C0"/>
                </a:solidFill>
              </a:rPr>
              <a:t>Особенности проведения ГИА-9 в 2021 году (ОГЭ, ГВЭ)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18433599"/>
              </p:ext>
            </p:extLst>
          </p:nvPr>
        </p:nvGraphicFramePr>
        <p:xfrm>
          <a:off x="755575" y="1628801"/>
          <a:ext cx="7992888" cy="491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/>
                <a:gridCol w="2664296"/>
                <a:gridCol w="2664296"/>
              </a:tblGrid>
              <a:tr h="119413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Периоды</a:t>
                      </a:r>
                      <a:endParaRPr lang="ru-RU" sz="1200" kern="1200" dirty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ОГЭ</a:t>
                      </a:r>
                      <a:r>
                        <a:rPr lang="ru-RU" sz="110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 обязательных</a:t>
                      </a:r>
                      <a:r>
                        <a:rPr lang="ru-RU" sz="1100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предмета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русский язык, математика</a:t>
                      </a:r>
                      <a:endParaRPr lang="ru-RU" sz="1100" kern="1200" dirty="0">
                        <a:solidFill>
                          <a:srgbClr val="FF000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ГВЭ для ОВЗ, детей-инвалидов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 предмет по выбору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или русский язык, или математика</a:t>
                      </a:r>
                    </a:p>
                  </a:txBody>
                  <a:tcPr marL="84406" marR="84406" marT="34290" marB="34290" anchor="ctr"/>
                </a:tc>
              </a:tr>
              <a:tr h="1862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Основной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основные</a:t>
                      </a:r>
                      <a:r>
                        <a:rPr lang="ru-RU" sz="9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дни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C0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24, </a:t>
                      </a: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25 мая –</a:t>
                      </a:r>
                      <a:r>
                        <a:rPr lang="ru-RU" sz="9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C0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27</a:t>
                      </a: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,28 мая 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резервные дни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8, 30 июня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10 июня, 2 июля – математика 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основные</a:t>
                      </a:r>
                      <a:r>
                        <a:rPr lang="ru-RU" sz="900" b="1" kern="1200" baseline="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дни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C0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24</a:t>
                      </a:r>
                      <a:r>
                        <a:rPr lang="ru-RU" sz="9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, </a:t>
                      </a: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25 мая –</a:t>
                      </a:r>
                      <a:r>
                        <a:rPr lang="ru-RU" sz="900" b="0" kern="1200" baseline="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C0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27</a:t>
                      </a:r>
                      <a:r>
                        <a:rPr lang="ru-RU" sz="9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,</a:t>
                      </a: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28 мая 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резервные дни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8 июня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10 июня – математика </a:t>
                      </a:r>
                    </a:p>
                  </a:txBody>
                  <a:tcPr marL="84406" marR="84406" marT="34290" marB="34290" anchor="ctr"/>
                </a:tc>
              </a:tr>
              <a:tr h="18628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Дополнительный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latin typeface="Open sans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основные дни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3 сентября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6 сентября 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резервные дни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13 сентября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17 сентября – математика </a:t>
                      </a:r>
                    </a:p>
                  </a:txBody>
                  <a:tcPr marL="84406" marR="84406" marT="34290" marB="3429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основные дни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3 сентября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6 сентября – математика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rgbClr val="FF000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резервные дни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13 сентября – русский язык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kern="1200" dirty="0" smtClean="0">
                          <a:solidFill>
                            <a:srgbClr val="002060"/>
                          </a:solidFill>
                          <a:latin typeface="Open sans"/>
                          <a:ea typeface="+mn-ea"/>
                          <a:cs typeface="Times New Roman" pitchFamily="18" charset="0"/>
                        </a:rPr>
                        <a:t>17 сентября – математика </a:t>
                      </a:r>
                    </a:p>
                  </a:txBody>
                  <a:tcPr marL="84406" marR="84406" marT="34290" marB="3429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66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проведения ГИА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marL="285750" lvl="0" indent="-285750"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ОГЭ проводится в специально оборудованных пунктах проведения экзаменов (ППЭ), которые размещаются в школах.</a:t>
            </a:r>
          </a:p>
          <a:p>
            <a:pPr marL="285750" lvl="0" indent="-285750">
              <a:spcBef>
                <a:spcPts val="0"/>
              </a:spcBef>
            </a:pP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Для исключения возможности нарушений ППЭ оборудованы </a:t>
            </a:r>
            <a:r>
              <a:rPr lang="ru-RU" sz="2800" b="1">
                <a:solidFill>
                  <a:srgbClr val="002060"/>
                </a:solidFill>
                <a:latin typeface="Georgia" panose="02040502050405020303" pitchFamily="18" charset="0"/>
              </a:rPr>
              <a:t>средствами </a:t>
            </a:r>
            <a:r>
              <a:rPr lang="ru-RU" sz="2800" b="1" smtClean="0">
                <a:solidFill>
                  <a:srgbClr val="FF0000"/>
                </a:solidFill>
                <a:latin typeface="Georgia" panose="02040502050405020303" pitchFamily="18" charset="0"/>
              </a:rPr>
              <a:t>видеонаблюдения</a:t>
            </a:r>
            <a:r>
              <a:rPr lang="ru-RU" sz="2800" b="1" smtClean="0">
                <a:solidFill>
                  <a:srgbClr val="002060"/>
                </a:solidFill>
                <a:latin typeface="Georgia" panose="02040502050405020303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Georgia" panose="02040502050405020303" pitchFamily="18" charset="0"/>
            </a:endParaRPr>
          </a:p>
          <a:p>
            <a:pPr marL="285750" lvl="0" indent="-285750">
              <a:spcBef>
                <a:spcPts val="0"/>
              </a:spcBef>
            </a:pPr>
            <a:endParaRPr lang="ru-RU" sz="2800" b="1" dirty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 marL="285750" lvl="0" indent="-285750">
              <a:spcBef>
                <a:spcPts val="0"/>
              </a:spcBef>
            </a:pPr>
            <a:r>
              <a:rPr lang="ru-RU" sz="2800" b="1" dirty="0">
                <a:solidFill>
                  <a:srgbClr val="002060"/>
                </a:solidFill>
                <a:latin typeface="Georgia" panose="02040502050405020303" pitchFamily="18" charset="0"/>
              </a:rPr>
              <a:t>ОГЭ начинается в 10:00 по местному времени. В день экзамена участник ГИА-9 прибывает в ППЭ не позднее </a:t>
            </a:r>
            <a:r>
              <a:rPr lang="ru-RU" sz="2800" b="1" dirty="0">
                <a:solidFill>
                  <a:srgbClr val="FF0000"/>
                </a:solidFill>
                <a:latin typeface="Georgia" panose="02040502050405020303" pitchFamily="18" charset="0"/>
              </a:rPr>
              <a:t>09:15.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029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проведения ГИА</a:t>
            </a:r>
            <a:endParaRPr lang="ru-RU" sz="32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sz="1800" b="1" dirty="0">
                <a:solidFill>
                  <a:srgbClr val="FF0000"/>
                </a:solidFill>
                <a:latin typeface="Georgia" panose="02040502050405020303" pitchFamily="18" charset="0"/>
              </a:rPr>
              <a:t>П.54. </a:t>
            </a:r>
          </a:p>
          <a:p>
            <a:pPr marL="0" lvl="0" indent="0">
              <a:buNone/>
            </a:pPr>
            <a:r>
              <a:rPr lang="ru-RU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Участники ГИА рассаживаются за рабочие места в соответствии с проведенным распределением. Изменение рабочего места не допускается.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Экзамен проводится в спокойной и доброжелательной обстановке.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До начала экзамена организаторы проводят инструктаж, в том числе информируют участников ГИА о порядке проведения экзамена, правилах оформления экзаменационной работы, продолжительности экзамена, порядке подачи апелляций о нарушении настоящего Порядка и о несогласии с выставленными баллами, а также о времени и месте ознакомления с результатами ГИА.</a:t>
            </a:r>
          </a:p>
          <a:p>
            <a:pPr lvl="0"/>
            <a:r>
              <a:rPr lang="ru-RU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Организаторы информируют участников ГИА о том, что записи на КИМ для проведения ОГЭ, текстах, темах, заданиях, билетах для проведения ГВЭ и листах бумаги для черновиков не обрабатываются и не проверяются.</a:t>
            </a:r>
          </a:p>
          <a:p>
            <a:pPr marL="603504" lvl="2" indent="0">
              <a:buNone/>
            </a:pPr>
            <a:endParaRPr lang="ru-RU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559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1622</TotalTime>
  <Words>901</Words>
  <Application>Microsoft Office PowerPoint</Application>
  <PresentationFormat>Экран (4:3)</PresentationFormat>
  <Paragraphs>145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Особенности проведения ГИА-9  в 2021 году </vt:lpstr>
      <vt:lpstr>Порядок ГИА</vt:lpstr>
      <vt:lpstr>Нормативные документы</vt:lpstr>
      <vt:lpstr>Постановление Правительства Российской Федерации от 26 февраля 2021 г. № 256  «Об особенностях проведения государственной итоговой аттестации по образовательным программам основного общего и среднего общего образования в 2021 году» </vt:lpstr>
      <vt:lpstr>Особенности проведения контрольных работ по выбору для выпускников 9 классов</vt:lpstr>
      <vt:lpstr>Особенности проведения ГИА-9 в 2021 году (ОГЭ, ГВЭ)</vt:lpstr>
      <vt:lpstr>Особенности проведения ГИА-9 в 2021 году (ОГЭ, ГВЭ)</vt:lpstr>
      <vt:lpstr>Порядок проведения ГИА</vt:lpstr>
      <vt:lpstr>Порядок проведения ГИА</vt:lpstr>
      <vt:lpstr>Порядок проведения ГИА</vt:lpstr>
      <vt:lpstr>Порядок проведения ГИА</vt:lpstr>
      <vt:lpstr>Порядок проведения ГИА</vt:lpstr>
      <vt:lpstr>Порядок проведения ГИА</vt:lpstr>
      <vt:lpstr>Порядок проведения ГИА</vt:lpstr>
      <vt:lpstr>Апелляция</vt:lpstr>
      <vt:lpstr>Апелляция</vt:lpstr>
      <vt:lpstr>Апелляция</vt:lpstr>
      <vt:lpstr>Результаты ОГЭ</vt:lpstr>
      <vt:lpstr>Информирование по вопросам ГИА  в 2021 году</vt:lpstr>
      <vt:lpstr>Информационные ресурсы</vt:lpstr>
      <vt:lpstr>Спасибо за внимание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Завуч</cp:lastModifiedBy>
  <cp:revision>400</cp:revision>
  <dcterms:modified xsi:type="dcterms:W3CDTF">2021-03-19T13:45:35Z</dcterms:modified>
</cp:coreProperties>
</file>