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9" r:id="rId4"/>
    <p:sldId id="290" r:id="rId5"/>
    <p:sldId id="284" r:id="rId6"/>
    <p:sldId id="286" r:id="rId7"/>
    <p:sldId id="304" r:id="rId8"/>
    <p:sldId id="306" r:id="rId9"/>
    <p:sldId id="305" r:id="rId10"/>
    <p:sldId id="307" r:id="rId11"/>
    <p:sldId id="295" r:id="rId12"/>
    <p:sldId id="291" r:id="rId13"/>
    <p:sldId id="294" r:id="rId14"/>
    <p:sldId id="301" r:id="rId15"/>
    <p:sldId id="310" r:id="rId16"/>
    <p:sldId id="296" r:id="rId17"/>
    <p:sldId id="316" r:id="rId18"/>
    <p:sldId id="311" r:id="rId19"/>
    <p:sldId id="312" r:id="rId20"/>
    <p:sldId id="317" r:id="rId21"/>
    <p:sldId id="297" r:id="rId22"/>
    <p:sldId id="298" r:id="rId23"/>
    <p:sldId id="299" r:id="rId24"/>
    <p:sldId id="300" r:id="rId25"/>
    <p:sldId id="313" r:id="rId26"/>
    <p:sldId id="302" r:id="rId27"/>
    <p:sldId id="314" r:id="rId28"/>
    <p:sldId id="315" r:id="rId29"/>
    <p:sldId id="293" r:id="rId30"/>
    <p:sldId id="30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Подготовка </a:t>
            </a:r>
            <a:r>
              <a:rPr lang="ru-RU" b="1" dirty="0">
                <a:solidFill>
                  <a:srgbClr val="FF0000"/>
                </a:solidFill>
              </a:rPr>
              <a:t>к проведению ГИА-9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 </a:t>
            </a:r>
            <a:r>
              <a:rPr lang="ru-RU" b="1" dirty="0">
                <a:solidFill>
                  <a:srgbClr val="FF0000"/>
                </a:solidFill>
              </a:rPr>
              <a:t>2019 </a:t>
            </a:r>
            <a:r>
              <a:rPr lang="ru-RU" b="1" dirty="0" smtClean="0">
                <a:solidFill>
                  <a:srgbClr val="FF0000"/>
                </a:solidFill>
              </a:rPr>
              <a:t>году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6400800" cy="69492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12 января 2019 года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26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Расписание ГИА-9 проект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761843"/>
              </p:ext>
            </p:extLst>
          </p:nvPr>
        </p:nvGraphicFramePr>
        <p:xfrm>
          <a:off x="899591" y="764703"/>
          <a:ext cx="7560840" cy="5984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0280"/>
                <a:gridCol w="2520280"/>
                <a:gridCol w="2520280"/>
              </a:tblGrid>
              <a:tr h="46068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Дополнительный период (сентябрьские сроки)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4124" marR="124124" marT="104544" marB="10454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8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16 сентября (</a:t>
                      </a:r>
                      <a:r>
                        <a:rPr lang="ru-RU" sz="1600" dirty="0" err="1">
                          <a:effectLst/>
                        </a:rPr>
                        <a:t>пн</a:t>
                      </a:r>
                      <a:r>
                        <a:rPr lang="ru-RU" sz="1600" dirty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4124" marR="124124" marT="104544" marB="1045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резерв: русский язык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4124" marR="124124" marT="104544" marB="1045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резерв: русский язык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4124" marR="124124" marT="104544" marB="104544"/>
                </a:tc>
              </a:tr>
              <a:tr h="975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17 сентября (</a:t>
                      </a:r>
                      <a:r>
                        <a:rPr lang="ru-RU" sz="1600" dirty="0" err="1">
                          <a:effectLst/>
                        </a:rPr>
                        <a:t>вт</a:t>
                      </a:r>
                      <a:r>
                        <a:rPr lang="ru-RU" sz="1600" dirty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4124" marR="124124" marT="104544" marB="1045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резерв: история, биология, физика, география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4124" marR="124124" marT="104544" marB="1045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резерв: история, биология, физика, география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4124" marR="124124" marT="104544" marB="104544"/>
                </a:tc>
              </a:tr>
              <a:tr h="460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18 сентября (ср)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4124" marR="124124" marT="104544" marB="1045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резерв: математика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4124" marR="124124" marT="104544" marB="1045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резерв: математика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4124" marR="124124" marT="104544" marB="104544"/>
                </a:tc>
              </a:tr>
              <a:tr h="1490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 сентября (чт)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4124" marR="124124" marT="104544" marB="1045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резерв: обществознание, химия, информатика и ИКТ, литература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4124" marR="124124" marT="104544" marB="1045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резерв: обществознание, химия, информатика и ИКТ, литература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4124" marR="124124" marT="104544" marB="104544"/>
                </a:tc>
              </a:tr>
              <a:tr h="718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 сентября (пт)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4124" marR="124124" marT="104544" marB="1045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резерв: иностранные языки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4124" marR="124124" marT="104544" marB="1045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резерв: иностранные языки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4124" marR="124124" marT="104544" marB="104544"/>
                </a:tc>
              </a:tr>
              <a:tr h="975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21 сентября (сб)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4124" marR="124124" marT="104544" marB="1045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резерв: по всем учебным предметам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4124" marR="124124" marT="104544" marB="1045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резерв: по всем учебным предметам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4124" marR="124124" marT="104544" marB="10454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61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7030A0"/>
                </a:solidFill>
                <a:latin typeface="Cambria" pitchFamily="18" charset="0"/>
              </a:rPr>
              <a:t>Материалы для подготовки к </a:t>
            </a:r>
            <a:r>
              <a:rPr lang="ru-RU" sz="3600" b="1" dirty="0" smtClean="0">
                <a:solidFill>
                  <a:srgbClr val="7030A0"/>
                </a:solidFill>
                <a:latin typeface="Cambria" pitchFamily="18" charset="0"/>
              </a:rPr>
              <a:t>ГИА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3" r="3337" b="4054"/>
          <a:stretch>
            <a:fillRect/>
          </a:stretch>
        </p:blipFill>
        <p:spPr>
          <a:xfrm>
            <a:off x="1619672" y="1412776"/>
            <a:ext cx="5904656" cy="50405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13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chemeClr val="accent1">
                <a:lumMod val="5000"/>
                <a:lumOff val="95000"/>
              </a:schemeClr>
            </a:gs>
            <a:gs pos="79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45000"/>
                <a:lumOff val="55000"/>
              </a:schemeClr>
            </a:gs>
            <a:gs pos="100000">
              <a:srgbClr val="EAF1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472518" cy="4708525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>
                <a:latin typeface="+mj-lt"/>
                <a:cs typeface="Times New Roman" panose="02020603050405020304" pitchFamily="18" charset="0"/>
              </a:rPr>
              <a:t>Введено в рамках- реализации Концепции преподавания русского языка и литературы для проверки навыков устной речи у школьников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Результат итогового собеседования - «зачет» или «незачет».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/>
              <a:t>зачёт ≥ 10 баллов</a:t>
            </a:r>
            <a:br>
              <a:rPr lang="ru-RU" sz="1800" dirty="0"/>
            </a:br>
            <a:r>
              <a:rPr lang="ru-RU" sz="1800" dirty="0"/>
              <a:t>максимально – 19 баллов</a:t>
            </a:r>
            <a:endParaRPr lang="ru-RU" sz="1800" b="1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latin typeface="+mj-lt"/>
                <a:cs typeface="Times New Roman" panose="02020603050405020304" pitchFamily="18" charset="0"/>
              </a:rPr>
              <a:t>Сроки проведения: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13 февраля года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latin typeface="+mj-lt"/>
                <a:cs typeface="Times New Roman" panose="02020603050405020304" pitchFamily="18" charset="0"/>
              </a:rPr>
              <a:t>Дополнительные сроки проведения: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13 марта, 6 мая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2019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года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Повторно допускаются:</a:t>
            </a:r>
          </a:p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обучающиеся, получившие «незачет»;</a:t>
            </a:r>
          </a:p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не явившиеся или не завершившие процедуру по уважительным причинам, подтвержденным документально.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latin typeface="+mj-lt"/>
                <a:cs typeface="Times New Roman" panose="02020603050405020304" pitchFamily="18" charset="0"/>
              </a:rPr>
              <a:t>Место проведения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: МБОУ «СОШ № 9 им. В.И.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Н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екрасова»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Результаты собеседования участники узнают не позднее 5 календарных дней после проведения.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Заявления на участие не позднее чем за две недели до начала проведения.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Итоговое собеседование- допуск к государственной итоговой аттестации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20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Итоговое </a:t>
            </a:r>
            <a:r>
              <a:rPr lang="ru-RU" sz="36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собеседование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altLang="ru-RU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КИМ (контрольные измерительные материалы) получают </a:t>
            </a:r>
            <a:r>
              <a:rPr lang="ru-RU" altLang="ru-RU" sz="24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за </a:t>
            </a:r>
            <a:r>
              <a:rPr lang="ru-RU" altLang="ru-RU" sz="2400" b="1" dirty="0">
                <a:solidFill>
                  <a:srgbClr val="7030A0"/>
                </a:solidFill>
                <a:cs typeface="Arial" panose="020B0604020202020204" pitchFamily="34" charset="0"/>
              </a:rPr>
              <a:t>60 мин </a:t>
            </a:r>
            <a:r>
              <a:rPr lang="ru-RU" altLang="ru-RU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до начала собеседования </a:t>
            </a:r>
            <a:r>
              <a:rPr lang="ru-RU" altLang="ru-RU" sz="2400" dirty="0">
                <a:solidFill>
                  <a:srgbClr val="002060"/>
                </a:solidFill>
                <a:cs typeface="Arial" panose="020B0604020202020204" pitchFamily="34" charset="0"/>
              </a:rPr>
              <a:t>по электронной </a:t>
            </a:r>
            <a:r>
              <a:rPr lang="ru-RU" altLang="ru-RU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почте.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7030A0"/>
                </a:solidFill>
              </a:rPr>
              <a:t>В КИМ 4 задания: </a:t>
            </a: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rgbClr val="002060"/>
                </a:solidFill>
              </a:rPr>
              <a:t>чтение текста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002060"/>
                </a:solidFill>
              </a:rPr>
              <a:t>пересказ</a:t>
            </a:r>
            <a:endParaRPr lang="ru-RU" sz="2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rgbClr val="002060"/>
                </a:solidFill>
              </a:rPr>
              <a:t>монолог по выбранной теме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002060"/>
                </a:solidFill>
              </a:rPr>
              <a:t>диалог </a:t>
            </a:r>
            <a:r>
              <a:rPr lang="ru-RU" sz="2400" dirty="0">
                <a:solidFill>
                  <a:srgbClr val="002060"/>
                </a:solidFill>
              </a:rPr>
              <a:t>с </a:t>
            </a:r>
            <a:r>
              <a:rPr lang="ru-RU" sz="2400" dirty="0" smtClean="0">
                <a:solidFill>
                  <a:srgbClr val="002060"/>
                </a:solidFill>
              </a:rPr>
              <a:t>организатором-собеседником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altLang="ru-RU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На выполнение заданий отводится примерно </a:t>
            </a:r>
            <a:r>
              <a:rPr lang="ru-RU" altLang="ru-RU" sz="24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15 минут</a:t>
            </a:r>
            <a:r>
              <a:rPr lang="ru-RU" altLang="ru-RU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Проверка </a:t>
            </a:r>
            <a:r>
              <a:rPr lang="ru-RU" sz="2400" dirty="0">
                <a:solidFill>
                  <a:srgbClr val="002060"/>
                </a:solidFill>
              </a:rPr>
              <a:t>ИС - </a:t>
            </a:r>
            <a:r>
              <a:rPr lang="ru-RU" sz="2400" b="1" dirty="0">
                <a:solidFill>
                  <a:srgbClr val="7030A0"/>
                </a:solidFill>
              </a:rPr>
              <a:t>в ходе устных ответов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</a:p>
          <a:p>
            <a:pPr>
              <a:buFont typeface="+mj-lt"/>
              <a:buNone/>
            </a:pPr>
            <a:r>
              <a:rPr lang="ru-RU" sz="2400" dirty="0">
                <a:solidFill>
                  <a:srgbClr val="002060"/>
                </a:solidFill>
              </a:rPr>
              <a:t>Одна работа оценивается </a:t>
            </a:r>
            <a:r>
              <a:rPr lang="ru-RU" sz="2400" b="1" u="sng" dirty="0">
                <a:solidFill>
                  <a:srgbClr val="7030A0"/>
                </a:solidFill>
              </a:rPr>
              <a:t>одним экспертом </a:t>
            </a:r>
            <a:r>
              <a:rPr lang="ru-RU" sz="2400" dirty="0">
                <a:solidFill>
                  <a:srgbClr val="002060"/>
                </a:solidFill>
              </a:rPr>
              <a:t>во время ответа участника. 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rgbClr val="002060"/>
                </a:solidFill>
              </a:rPr>
              <a:t>При необходимости оценивается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повторно после окончания ИС по аудиозаписи.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16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altLang="ru-RU" sz="3600" b="1" dirty="0">
                <a:solidFill>
                  <a:srgbClr val="7030A0"/>
                </a:solidFill>
              </a:rPr>
              <a:t>Процедура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5328592"/>
          </a:xfrm>
        </p:spPr>
        <p:txBody>
          <a:bodyPr>
            <a:normAutofit fontScale="32500" lnSpcReduction="20000"/>
          </a:bodyPr>
          <a:lstStyle/>
          <a:p>
            <a:pPr marL="0" indent="0" fontAlgn="base">
              <a:spcBef>
                <a:spcPts val="0"/>
              </a:spcBef>
              <a:buNone/>
            </a:pPr>
            <a:endParaRPr lang="ru-RU" sz="3400" b="1" dirty="0" smtClean="0">
              <a:solidFill>
                <a:srgbClr val="604A7B"/>
              </a:solidFill>
              <a:cs typeface="Arial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5500" b="1" dirty="0" smtClean="0">
                <a:solidFill>
                  <a:srgbClr val="604A7B"/>
                </a:solidFill>
                <a:cs typeface="Arial"/>
              </a:rPr>
              <a:t>Организатор </a:t>
            </a:r>
            <a:r>
              <a:rPr lang="ru-RU" sz="5500" b="1" dirty="0">
                <a:solidFill>
                  <a:srgbClr val="604A7B"/>
                </a:solidFill>
                <a:cs typeface="Arial"/>
              </a:rPr>
              <a:t>вне аудитории приглашает участника в аудиторию проведения.</a:t>
            </a:r>
            <a:endParaRPr lang="ru-RU" sz="5500" dirty="0">
              <a:latin typeface="Arial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5500" b="1" dirty="0">
                <a:solidFill>
                  <a:srgbClr val="604A7B"/>
                </a:solidFill>
                <a:cs typeface="Arial"/>
              </a:rPr>
              <a:t>В аудитории</a:t>
            </a:r>
            <a:r>
              <a:rPr lang="ru-RU" sz="5500" b="1" dirty="0" smtClean="0">
                <a:solidFill>
                  <a:srgbClr val="604A7B"/>
                </a:solidFill>
                <a:cs typeface="Arial"/>
              </a:rPr>
              <a:t>: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ru-RU" sz="5500" dirty="0">
              <a:latin typeface="Arial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5500" b="1" dirty="0">
                <a:solidFill>
                  <a:srgbClr val="FF0000"/>
                </a:solidFill>
                <a:cs typeface="Arial"/>
              </a:rPr>
              <a:t>В начале обучающегося просят назвать ФИО, класс, вариант. </a:t>
            </a:r>
            <a:endParaRPr lang="ru-RU" sz="5500" dirty="0">
              <a:latin typeface="Arial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5500" i="1" dirty="0">
                <a:solidFill>
                  <a:srgbClr val="FF0000"/>
                </a:solidFill>
                <a:cs typeface="Arial"/>
              </a:rPr>
              <a:t>Перед ответом на каждое задание участник ИС произносит номер задания. </a:t>
            </a:r>
            <a:endParaRPr lang="ru-RU" sz="5500" i="1" dirty="0" smtClean="0">
              <a:solidFill>
                <a:srgbClr val="FF0000"/>
              </a:solidFill>
              <a:cs typeface="Arial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ru-RU" sz="5500" dirty="0">
              <a:latin typeface="Arial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5500" b="1" dirty="0" smtClean="0">
                <a:solidFill>
                  <a:srgbClr val="604A7B"/>
                </a:solidFill>
                <a:cs typeface="Arial"/>
              </a:rPr>
              <a:t> 1 </a:t>
            </a:r>
            <a:r>
              <a:rPr lang="ru-RU" sz="5500" b="1" dirty="0">
                <a:solidFill>
                  <a:srgbClr val="604A7B"/>
                </a:solidFill>
                <a:cs typeface="Arial"/>
              </a:rPr>
              <a:t>задание – чтение текста.</a:t>
            </a:r>
            <a:endParaRPr lang="ru-RU" sz="5500" dirty="0">
              <a:latin typeface="Arial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5500" b="1" dirty="0" smtClean="0">
                <a:solidFill>
                  <a:srgbClr val="604A7B"/>
                </a:solidFill>
                <a:cs typeface="Arial"/>
              </a:rPr>
              <a:t> 2 </a:t>
            </a:r>
            <a:r>
              <a:rPr lang="ru-RU" sz="5500" b="1" dirty="0">
                <a:solidFill>
                  <a:srgbClr val="604A7B"/>
                </a:solidFill>
                <a:cs typeface="Arial"/>
              </a:rPr>
              <a:t>задание – пересказ, вставка цитаты (делает записи при подготовке). </a:t>
            </a:r>
            <a:endParaRPr lang="ru-RU" sz="5500" dirty="0">
              <a:latin typeface="Arial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5500" b="1" dirty="0" smtClean="0">
                <a:solidFill>
                  <a:srgbClr val="604A7B"/>
                </a:solidFill>
                <a:cs typeface="Arial"/>
              </a:rPr>
              <a:t> </a:t>
            </a:r>
            <a:r>
              <a:rPr lang="ru-RU" sz="5500" b="1" dirty="0">
                <a:solidFill>
                  <a:srgbClr val="604A7B"/>
                </a:solidFill>
                <a:cs typeface="Arial"/>
              </a:rPr>
              <a:t>3 задание – участник составляет рассказ по выбранной теме.</a:t>
            </a:r>
            <a:endParaRPr lang="ru-RU" sz="5500" dirty="0">
              <a:latin typeface="Arial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5500" b="1" dirty="0" smtClean="0">
                <a:solidFill>
                  <a:srgbClr val="604A7B"/>
                </a:solidFill>
                <a:cs typeface="Arial"/>
              </a:rPr>
              <a:t> </a:t>
            </a:r>
            <a:r>
              <a:rPr lang="ru-RU" sz="5500" b="1" dirty="0">
                <a:solidFill>
                  <a:srgbClr val="604A7B"/>
                </a:solidFill>
                <a:cs typeface="Arial"/>
              </a:rPr>
              <a:t>4 задание - организатор-собеседник вступает в диалог</a:t>
            </a:r>
            <a:r>
              <a:rPr lang="ru-RU" sz="5500" b="1" dirty="0" smtClean="0">
                <a:solidFill>
                  <a:srgbClr val="604A7B"/>
                </a:solidFill>
                <a:cs typeface="Arial"/>
              </a:rPr>
              <a:t>.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ru-RU" sz="5500" dirty="0">
              <a:latin typeface="Arial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5500" b="1" dirty="0">
                <a:solidFill>
                  <a:srgbClr val="000000"/>
                </a:solidFill>
                <a:cs typeface="Arial"/>
              </a:rPr>
              <a:t>Организатор-собеседник  заполняет Ведомость учета </a:t>
            </a:r>
            <a:r>
              <a:rPr lang="ru-RU" sz="5500" b="1" dirty="0" smtClean="0">
                <a:solidFill>
                  <a:srgbClr val="000000"/>
                </a:solidFill>
                <a:cs typeface="Arial"/>
              </a:rPr>
              <a:t>(</a:t>
            </a:r>
            <a:r>
              <a:rPr lang="ru-RU" sz="5500" b="1" dirty="0">
                <a:solidFill>
                  <a:srgbClr val="000000"/>
                </a:solidFill>
                <a:cs typeface="Arial"/>
              </a:rPr>
              <a:t>время начала и окончания) , ведет экзамен.</a:t>
            </a:r>
            <a:br>
              <a:rPr lang="ru-RU" sz="5500" b="1" dirty="0">
                <a:solidFill>
                  <a:srgbClr val="000000"/>
                </a:solidFill>
                <a:cs typeface="Arial"/>
              </a:rPr>
            </a:br>
            <a:r>
              <a:rPr lang="ru-RU" sz="5500" b="1" dirty="0">
                <a:solidFill>
                  <a:srgbClr val="000000"/>
                </a:solidFill>
                <a:cs typeface="Arial"/>
              </a:rPr>
              <a:t>.</a:t>
            </a:r>
            <a:endParaRPr lang="ru-RU" sz="5500" dirty="0">
              <a:latin typeface="Arial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5500" b="1" dirty="0">
                <a:solidFill>
                  <a:srgbClr val="000000"/>
                </a:solidFill>
                <a:cs typeface="Arial"/>
              </a:rPr>
              <a:t>Эксперт оценивает участника и заносит результаты в Протоколы.</a:t>
            </a:r>
            <a:endParaRPr lang="ru-RU" sz="5500" dirty="0">
              <a:latin typeface="Arial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5500" b="1" dirty="0">
                <a:solidFill>
                  <a:srgbClr val="000000"/>
                </a:solidFill>
                <a:cs typeface="Arial"/>
              </a:rPr>
              <a:t>Участник ставит подпись в Ведомости учета</a:t>
            </a:r>
            <a:r>
              <a:rPr lang="ru-RU" sz="5500" b="1" dirty="0" smtClean="0">
                <a:solidFill>
                  <a:srgbClr val="000000"/>
                </a:solidFill>
                <a:cs typeface="Arial"/>
              </a:rPr>
              <a:t>.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ru-RU" sz="5500" b="1" dirty="0" smtClean="0">
              <a:solidFill>
                <a:srgbClr val="7030A0"/>
              </a:solidFill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5500" b="1" dirty="0" smtClean="0">
                <a:solidFill>
                  <a:srgbClr val="7030A0"/>
                </a:solidFill>
              </a:rPr>
              <a:t>На </a:t>
            </a:r>
            <a:r>
              <a:rPr lang="ru-RU" sz="5500" b="1" dirty="0">
                <a:solidFill>
                  <a:srgbClr val="7030A0"/>
                </a:solidFill>
              </a:rPr>
              <a:t>ИС организуется потоковая аудиозапись ответов участников. 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5500" b="1" dirty="0">
                <a:solidFill>
                  <a:srgbClr val="7030A0"/>
                </a:solidFill>
              </a:rPr>
              <a:t>Во время технических перерывов запись прерывается</a:t>
            </a:r>
          </a:p>
          <a:p>
            <a:pPr marL="530352" indent="-530352" fontAlgn="base">
              <a:spcBef>
                <a:spcPts val="0"/>
              </a:spcBef>
            </a:pPr>
            <a:endParaRPr lang="ru-RU" sz="5500" dirty="0">
              <a:latin typeface="Arial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5500" b="1" dirty="0">
                <a:solidFill>
                  <a:srgbClr val="FF0000"/>
                </a:solidFill>
                <a:cs typeface="Arial"/>
              </a:rPr>
              <a:t>Организатор вне аудитории провожает участника на урок</a:t>
            </a:r>
            <a:r>
              <a:rPr lang="en-US" sz="5500" b="1" dirty="0">
                <a:solidFill>
                  <a:srgbClr val="FF0000"/>
                </a:solidFill>
                <a:cs typeface="Arial"/>
              </a:rPr>
              <a:t> </a:t>
            </a:r>
            <a:r>
              <a:rPr lang="ru-RU" sz="5500" b="1" dirty="0">
                <a:solidFill>
                  <a:srgbClr val="FF0000"/>
                </a:solidFill>
                <a:cs typeface="Arial"/>
              </a:rPr>
              <a:t>или на выход.</a:t>
            </a:r>
            <a:endParaRPr lang="ru-RU" sz="5500" dirty="0">
              <a:latin typeface="Arial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5500" b="1" dirty="0">
                <a:solidFill>
                  <a:srgbClr val="FF0000"/>
                </a:solidFill>
                <a:cs typeface="Arial"/>
              </a:rPr>
              <a:t>Приглашает другого.</a:t>
            </a:r>
            <a:endParaRPr lang="ru-RU" sz="5500" dirty="0">
              <a:latin typeface="Arial"/>
            </a:endParaRPr>
          </a:p>
          <a:p>
            <a:endParaRPr lang="ru-RU" sz="5500" dirty="0"/>
          </a:p>
        </p:txBody>
      </p:sp>
    </p:spTree>
    <p:extLst>
      <p:ext uri="{BB962C8B-B14F-4D97-AF65-F5344CB8AC3E}">
        <p14:creationId xmlns:p14="http://schemas.microsoft.com/office/powerpoint/2010/main" val="70531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Чтение текста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Тексты подбираются так, чтобы выявить владение орфоэпическими нормами, ударениями и интонационными выделениями.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9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7030A0"/>
                </a:solidFill>
              </a:rPr>
              <a:t>Образец КИМ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4" t="8032" r="22229" b="6593"/>
          <a:stretch>
            <a:fillRect/>
          </a:stretch>
        </p:blipFill>
        <p:spPr bwMode="auto">
          <a:xfrm>
            <a:off x="251520" y="1395723"/>
            <a:ext cx="3021056" cy="436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3" t="7854" r="23550" b="7985"/>
          <a:stretch>
            <a:fillRect/>
          </a:stretch>
        </p:blipFill>
        <p:spPr bwMode="auto">
          <a:xfrm>
            <a:off x="3272576" y="1395723"/>
            <a:ext cx="3049618" cy="432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8" t="8507" r="22713" b="7034"/>
          <a:stretch>
            <a:fillRect/>
          </a:stretch>
        </p:blipFill>
        <p:spPr bwMode="auto">
          <a:xfrm>
            <a:off x="6228921" y="1340768"/>
            <a:ext cx="2664991" cy="437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87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280920" cy="5865515"/>
          </a:xfrm>
        </p:spPr>
      </p:pic>
    </p:spTree>
    <p:extLst>
      <p:ext uri="{BB962C8B-B14F-4D97-AF65-F5344CB8AC3E}">
        <p14:creationId xmlns:p14="http://schemas.microsoft.com/office/powerpoint/2010/main" val="3254975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Пересказ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Разработчики придумали интересный подход, когда цитату, которая касается содержания текста, нужно «вплести» в пересказ.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55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Монологическое высказывание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На усмотрение участника это может быть </a:t>
            </a:r>
            <a:r>
              <a:rPr lang="ru-RU" b="1" dirty="0" smtClean="0">
                <a:solidFill>
                  <a:srgbClr val="7030A0"/>
                </a:solidFill>
              </a:rPr>
              <a:t>описание, рассуждение или повествование.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Если он выбирает описание, ему будет показана фотография; если рассуждение- будет задан некий опорный вопрос («нужно ли…»); для повествования будет предложено о чем-то рассказать с опорой на наглядный материал.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Важным критерием является количество слов в высказывании -</a:t>
            </a:r>
            <a:r>
              <a:rPr lang="ru-RU" b="1" dirty="0">
                <a:solidFill>
                  <a:srgbClr val="002060"/>
                </a:solidFill>
              </a:rPr>
              <a:t>не менее </a:t>
            </a:r>
            <a:r>
              <a:rPr lang="ru-RU" b="1" dirty="0" smtClean="0">
                <a:solidFill>
                  <a:srgbClr val="002060"/>
                </a:solidFill>
              </a:rPr>
              <a:t>10, причем без фактических ошибок.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83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Новый  Порядок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ГИА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700808"/>
            <a:ext cx="83529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 smtClean="0"/>
              <a:t>Приказ</a:t>
            </a:r>
            <a:r>
              <a:rPr lang="ru-RU" sz="3200" dirty="0" smtClean="0"/>
              <a:t> </a:t>
            </a:r>
            <a:r>
              <a:rPr lang="ru-RU" sz="3200" dirty="0"/>
              <a:t>Министерства просвещения Российской Федерации и Федеральной службы по надзору в сфере образования и науки от </a:t>
            </a:r>
            <a:r>
              <a:rPr lang="ru-RU" sz="3200" b="1" dirty="0">
                <a:solidFill>
                  <a:srgbClr val="FF0000"/>
                </a:solidFill>
              </a:rPr>
              <a:t>07 ноября 2018 года №</a:t>
            </a:r>
            <a:r>
              <a:rPr lang="ru-RU" sz="3200" b="1" dirty="0" smtClean="0">
                <a:solidFill>
                  <a:srgbClr val="FF0000"/>
                </a:solidFill>
              </a:rPr>
              <a:t>189/1513 </a:t>
            </a:r>
          </a:p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«Об утверждении 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Порядка проведения государственной итоговой аттестации по образовательным программам основного общего 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образования»</a:t>
            </a: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sz="32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82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80920" cy="5976664"/>
          </a:xfrm>
        </p:spPr>
      </p:pic>
    </p:spTree>
    <p:extLst>
      <p:ext uri="{BB962C8B-B14F-4D97-AF65-F5344CB8AC3E}">
        <p14:creationId xmlns:p14="http://schemas.microsoft.com/office/powerpoint/2010/main" val="122598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7030A0"/>
                </a:solidFill>
              </a:rPr>
              <a:t>Образец КИМ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2" t="11015" r="16089" b="6291"/>
          <a:stretch>
            <a:fillRect/>
          </a:stretch>
        </p:blipFill>
        <p:spPr bwMode="auto">
          <a:xfrm>
            <a:off x="2272971" y="1600200"/>
            <a:ext cx="459805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51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7030A0"/>
                </a:solidFill>
              </a:rPr>
              <a:t>Образец КИМ</a:t>
            </a:r>
            <a:endParaRPr lang="ru-RU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8" t="11320" r="22688" b="5304"/>
          <a:stretch>
            <a:fillRect/>
          </a:stretch>
        </p:blipFill>
        <p:spPr bwMode="auto">
          <a:xfrm>
            <a:off x="687388" y="1628800"/>
            <a:ext cx="3597275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9" t="9904" r="24278" b="6421"/>
          <a:stretch>
            <a:fillRect/>
          </a:stretch>
        </p:blipFill>
        <p:spPr bwMode="auto">
          <a:xfrm>
            <a:off x="5219700" y="1628799"/>
            <a:ext cx="3205163" cy="446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1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7030A0"/>
                </a:solidFill>
              </a:rPr>
              <a:t>Образец КИМ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4" t="8238" r="22229" b="8084"/>
          <a:stretch>
            <a:fillRect/>
          </a:stretch>
        </p:blipFill>
        <p:spPr bwMode="auto">
          <a:xfrm>
            <a:off x="827584" y="1628800"/>
            <a:ext cx="3485654" cy="4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6" t="8830" r="22841" b="7181"/>
          <a:stretch>
            <a:fillRect/>
          </a:stretch>
        </p:blipFill>
        <p:spPr bwMode="auto">
          <a:xfrm>
            <a:off x="4787900" y="1628801"/>
            <a:ext cx="3567113" cy="439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0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7030A0"/>
                </a:solidFill>
              </a:rPr>
              <a:t>Образец КИМ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1" t="8498" r="14622" b="4260"/>
          <a:stretch>
            <a:fillRect/>
          </a:stretch>
        </p:blipFill>
        <p:spPr bwMode="auto">
          <a:xfrm>
            <a:off x="467544" y="1556792"/>
            <a:ext cx="388969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3" t="8582" r="15263" b="4054"/>
          <a:stretch>
            <a:fillRect/>
          </a:stretch>
        </p:blipFill>
        <p:spPr bwMode="auto">
          <a:xfrm>
            <a:off x="4572000" y="1412776"/>
            <a:ext cx="410445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99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Участие в диалоге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На проверку выносится умение поддерживать диалог, отвечать на поставленный вопрос, формулировать понятные тезисы, доносить до собеседника коммуникативную задачу.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74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50106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altLang="ru-RU" sz="2800" b="1" dirty="0">
                <a:solidFill>
                  <a:srgbClr val="7030A0"/>
                </a:solidFill>
                <a:latin typeface="Arial" pitchFamily="34" charset="0"/>
                <a:ea typeface="+mn-ea"/>
                <a:cs typeface="Arial" pitchFamily="34" charset="0"/>
              </a:rPr>
              <a:t>Протокол оценивания ИС </a:t>
            </a:r>
            <a:br>
              <a:rPr lang="ru-RU" altLang="ru-RU" sz="2800" b="1" dirty="0">
                <a:solidFill>
                  <a:srgbClr val="7030A0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4" t="17409" r="25308" b="6407"/>
          <a:stretch>
            <a:fillRect/>
          </a:stretch>
        </p:blipFill>
        <p:spPr bwMode="auto">
          <a:xfrm>
            <a:off x="2699792" y="908720"/>
            <a:ext cx="433124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0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Результаты апробации итогового собеседования  (13.11.18)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000" dirty="0" smtClean="0">
                <a:solidFill>
                  <a:srgbClr val="002060"/>
                </a:solidFill>
              </a:rPr>
              <a:t>Лучше всего обучающиеся справились с заданиями </a:t>
            </a:r>
            <a:r>
              <a:rPr lang="ru-RU" sz="3000" b="1" dirty="0" smtClean="0">
                <a:solidFill>
                  <a:srgbClr val="7030A0"/>
                </a:solidFill>
              </a:rPr>
              <a:t>«Чтение вслух» </a:t>
            </a:r>
            <a:r>
              <a:rPr lang="ru-RU" sz="3000" dirty="0" smtClean="0">
                <a:solidFill>
                  <a:srgbClr val="002060"/>
                </a:solidFill>
              </a:rPr>
              <a:t>и </a:t>
            </a:r>
            <a:r>
              <a:rPr lang="ru-RU" sz="3000" b="1" dirty="0" smtClean="0">
                <a:solidFill>
                  <a:srgbClr val="7030A0"/>
                </a:solidFill>
              </a:rPr>
              <a:t>«Диалог».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rgbClr val="002060"/>
                </a:solidFill>
              </a:rPr>
              <a:t>Труднее участникам было выполнить </a:t>
            </a:r>
            <a:r>
              <a:rPr lang="ru-RU" sz="3000" b="1" dirty="0" smtClean="0">
                <a:solidFill>
                  <a:srgbClr val="7030A0"/>
                </a:solidFill>
              </a:rPr>
              <a:t>«Пересказ» </a:t>
            </a:r>
            <a:r>
              <a:rPr lang="ru-RU" sz="3000" dirty="0" smtClean="0">
                <a:solidFill>
                  <a:srgbClr val="002060"/>
                </a:solidFill>
              </a:rPr>
              <a:t>и </a:t>
            </a:r>
            <a:r>
              <a:rPr lang="ru-RU" sz="3000" b="1" dirty="0" smtClean="0">
                <a:solidFill>
                  <a:srgbClr val="7030A0"/>
                </a:solidFill>
              </a:rPr>
              <a:t>«Монолог». </a:t>
            </a:r>
            <a:r>
              <a:rPr lang="ru-RU" sz="3000" dirty="0" smtClean="0">
                <a:solidFill>
                  <a:srgbClr val="002060"/>
                </a:solidFill>
              </a:rPr>
              <a:t>Наибольшую сложность представляло включение цитаты в текст, чтобы это было логично, уместно.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rgbClr val="002060"/>
                </a:solidFill>
              </a:rPr>
              <a:t>При монологе не все обучающиеся смогли обеспечить смысловую цельность, речевую связность, последовательность, а также логику изложения.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Наименьший результат во всех заданиях получен по критериям грамотность.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52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Результаты апробации итогового собеседования  (</a:t>
            </a:r>
            <a:r>
              <a:rPr lang="ru-RU" b="1" dirty="0" smtClean="0">
                <a:solidFill>
                  <a:srgbClr val="7030A0"/>
                </a:solidFill>
              </a:rPr>
              <a:t>13.11.18, 14.11.18)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Получили «Незачет» (меньше 10 баллов):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9 «а» – 7 учащихся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9 «в» - 4 учащихся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Получили 10-11 баллов: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9 «а» - 2 учащихся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9 «б» - </a:t>
            </a:r>
            <a:r>
              <a:rPr lang="ru-RU" dirty="0">
                <a:solidFill>
                  <a:srgbClr val="002060"/>
                </a:solidFill>
              </a:rPr>
              <a:t>2 </a:t>
            </a:r>
            <a:r>
              <a:rPr lang="ru-RU" dirty="0" smtClean="0">
                <a:solidFill>
                  <a:srgbClr val="002060"/>
                </a:solidFill>
              </a:rPr>
              <a:t>учащихся 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9 «в» - 7 </a:t>
            </a:r>
            <a:r>
              <a:rPr lang="ru-RU" dirty="0">
                <a:solidFill>
                  <a:srgbClr val="002060"/>
                </a:solidFill>
              </a:rPr>
              <a:t>учащихся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Не участвовали: </a:t>
            </a:r>
            <a:r>
              <a:rPr lang="ru-RU" dirty="0" smtClean="0">
                <a:solidFill>
                  <a:srgbClr val="002060"/>
                </a:solidFill>
              </a:rPr>
              <a:t>9 «б» -1 учащийся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73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Подготовка к итоговому собеседованию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ru-RU" sz="1600" b="1" i="1" cap="all" spc="250" dirty="0">
                <a:solidFill>
                  <a:srgbClr val="D1634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Обратитесь к сайту «ФИПИ», кликните  на иконку «Открытый банк оценочных средств по русскому языку»  и дальше       на ссылку «Перейти в открытый банк оценочных средств по русскому языку (II-IV; V-IX; X-XI </a:t>
            </a:r>
            <a:r>
              <a:rPr lang="ru-RU" sz="1600" b="1" i="1" cap="all" spc="250" dirty="0" smtClean="0">
                <a:solidFill>
                  <a:srgbClr val="D1634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класс)</a:t>
            </a:r>
            <a:endParaRPr lang="ru-RU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6455" t="8358" r="15377" b="18511"/>
          <a:stretch>
            <a:fillRect/>
          </a:stretch>
        </p:blipFill>
        <p:spPr bwMode="auto">
          <a:xfrm>
            <a:off x="1475656" y="2455292"/>
            <a:ext cx="5688631" cy="334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460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2800" b="1" dirty="0" smtClean="0"/>
          </a:p>
          <a:p>
            <a:pPr marL="0" indent="0" algn="just">
              <a:buNone/>
            </a:pPr>
            <a:r>
              <a:rPr lang="ru-RU" sz="2800" b="1" dirty="0" smtClean="0"/>
              <a:t>Введение ИС по русскому языку </a:t>
            </a:r>
            <a:r>
              <a:rPr lang="ru-RU" sz="2800" dirty="0" smtClean="0"/>
              <a:t>как дополнительного </a:t>
            </a:r>
            <a:r>
              <a:rPr lang="ru-RU" sz="2800" dirty="0"/>
              <a:t>условия допуска к </a:t>
            </a:r>
            <a:r>
              <a:rPr lang="ru-RU" sz="2800" dirty="0" smtClean="0"/>
              <a:t>ГИА (п.11). </a:t>
            </a:r>
          </a:p>
          <a:p>
            <a:pPr marL="0" indent="0">
              <a:buNone/>
            </a:pPr>
            <a:r>
              <a:rPr lang="ru-RU" sz="2800" dirty="0"/>
              <a:t>Особенности проведения </a:t>
            </a:r>
            <a:r>
              <a:rPr lang="ru-RU" sz="2800" dirty="0" smtClean="0"/>
              <a:t>ИС -  гл. </a:t>
            </a:r>
            <a:r>
              <a:rPr lang="en-US" sz="2800" dirty="0"/>
              <a:t>III </a:t>
            </a:r>
            <a:r>
              <a:rPr lang="ru-RU" sz="2800" dirty="0"/>
              <a:t>Порядка </a:t>
            </a:r>
            <a:r>
              <a:rPr lang="ru-RU" sz="2800" dirty="0" smtClean="0"/>
              <a:t>ГИА.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Вводится в рамках реализации Концепции преподавания русского языка и литературы для проверки навыков устной речи.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Изменения в  Порядок ГИА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73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Спасибо </a:t>
            </a:r>
            <a:r>
              <a:rPr lang="ru-RU" b="1" smtClean="0">
                <a:solidFill>
                  <a:srgbClr val="7030A0"/>
                </a:solidFill>
              </a:rPr>
              <a:t>за внимание !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40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chemeClr val="accent1">
                <a:lumMod val="5000"/>
                <a:lumOff val="95000"/>
              </a:schemeClr>
            </a:gs>
            <a:gs pos="79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45000"/>
                <a:lumOff val="55000"/>
              </a:schemeClr>
            </a:gs>
            <a:gs pos="100000">
              <a:srgbClr val="EAF1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Autofit/>
          </a:bodyPr>
          <a:lstStyle/>
          <a:p>
            <a:r>
              <a:rPr lang="ru-RU" dirty="0" smtClean="0"/>
              <a:t>Обучающиеся с ОВЗ, дети-инвалиды </a:t>
            </a:r>
            <a:r>
              <a:rPr lang="ru-RU" dirty="0"/>
              <a:t>и </a:t>
            </a:r>
            <a:r>
              <a:rPr lang="ru-RU" dirty="0" smtClean="0"/>
              <a:t>инвалиды -право на прохождение ГИА </a:t>
            </a:r>
            <a:r>
              <a:rPr lang="ru-RU" dirty="0"/>
              <a:t>по их желанию </a:t>
            </a:r>
            <a:r>
              <a:rPr lang="ru-RU" dirty="0" smtClean="0"/>
              <a:t>только </a:t>
            </a:r>
            <a:r>
              <a:rPr lang="ru-RU" dirty="0"/>
              <a:t>по обязательным учебным </a:t>
            </a:r>
            <a:r>
              <a:rPr lang="ru-RU" dirty="0" smtClean="0"/>
              <a:t>предметам </a:t>
            </a:r>
            <a:r>
              <a:rPr lang="ru-RU" b="1" dirty="0" smtClean="0"/>
              <a:t>(п.7</a:t>
            </a:r>
            <a:r>
              <a:rPr lang="ru-RU" b="1" dirty="0"/>
              <a:t>)</a:t>
            </a:r>
            <a:r>
              <a:rPr lang="ru-RU" b="1" dirty="0" smtClean="0"/>
              <a:t>.</a:t>
            </a:r>
          </a:p>
          <a:p>
            <a:r>
              <a:rPr lang="ru-RU" dirty="0" smtClean="0"/>
              <a:t>Если воспользовались правом </a:t>
            </a:r>
            <a:r>
              <a:rPr lang="ru-RU" dirty="0"/>
              <a:t>на прохождение ГИА только по обязательным </a:t>
            </a:r>
            <a:r>
              <a:rPr lang="ru-RU" dirty="0" smtClean="0"/>
              <a:t>предметам, то возможность </a:t>
            </a:r>
            <a:r>
              <a:rPr lang="ru-RU" b="1" dirty="0" smtClean="0">
                <a:solidFill>
                  <a:srgbClr val="FF0000"/>
                </a:solidFill>
              </a:rPr>
              <a:t>пересдать только один неудовлетворительный результат</a:t>
            </a:r>
            <a:r>
              <a:rPr lang="ru-RU" b="1" dirty="0" smtClean="0"/>
              <a:t> (п.42 </a:t>
            </a:r>
            <a:r>
              <a:rPr lang="ru-RU" b="1" dirty="0"/>
              <a:t>и 76 </a:t>
            </a:r>
            <a:r>
              <a:rPr lang="ru-RU" b="1" dirty="0" smtClean="0"/>
              <a:t>Порядка).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Изменения в  Порядок ГИА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82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chemeClr val="accent1">
                <a:lumMod val="5000"/>
                <a:lumOff val="95000"/>
              </a:schemeClr>
            </a:gs>
            <a:gs pos="79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45000"/>
                <a:lumOff val="55000"/>
              </a:schemeClr>
            </a:gs>
            <a:gs pos="100000">
              <a:srgbClr val="EAF1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5254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/>
              <a:t>Разделены </a:t>
            </a:r>
            <a:r>
              <a:rPr lang="ru-RU" sz="2400" b="1" dirty="0"/>
              <a:t>сроки </a:t>
            </a:r>
            <a:r>
              <a:rPr lang="ru-RU" sz="2400" b="1" dirty="0" smtClean="0"/>
              <a:t>ГИА </a:t>
            </a:r>
            <a:r>
              <a:rPr lang="ru-RU" sz="2400" dirty="0"/>
              <a:t>— досрочный, основной и дополнительный (сентябрьский</a:t>
            </a:r>
            <a:r>
              <a:rPr lang="ru-RU" sz="2400" dirty="0" smtClean="0"/>
              <a:t>) периоды; </a:t>
            </a:r>
            <a:r>
              <a:rPr lang="ru-RU" sz="2400" dirty="0"/>
              <a:t>в каждом </a:t>
            </a:r>
            <a:r>
              <a:rPr lang="ru-RU" sz="2400" dirty="0" smtClean="0"/>
              <a:t>из периодов — </a:t>
            </a:r>
            <a:r>
              <a:rPr lang="ru-RU" sz="2400" dirty="0"/>
              <a:t>резервные сроки. 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В заявлении указываются сроки.</a:t>
            </a:r>
            <a:endParaRPr lang="ru-RU" sz="2400" dirty="0"/>
          </a:p>
          <a:p>
            <a:pPr>
              <a:spcBef>
                <a:spcPts val="0"/>
              </a:spcBef>
            </a:pPr>
            <a:r>
              <a:rPr lang="ru-RU" sz="2400" dirty="0"/>
              <a:t>Установлен </a:t>
            </a:r>
            <a:r>
              <a:rPr lang="ru-RU" sz="2400" b="1" dirty="0"/>
              <a:t>срок подачи заявления на </a:t>
            </a:r>
            <a:r>
              <a:rPr lang="ru-RU" sz="2400" b="1" dirty="0" smtClean="0"/>
              <a:t>ГИА </a:t>
            </a:r>
            <a:r>
              <a:rPr lang="ru-RU" sz="2400" b="1" dirty="0"/>
              <a:t>в сентябре </a:t>
            </a:r>
            <a:r>
              <a:rPr lang="ru-RU" sz="2400" dirty="0"/>
              <a:t>– за 2 недели до начала экзаменов</a:t>
            </a:r>
            <a:r>
              <a:rPr lang="ru-RU" sz="2400" dirty="0" smtClean="0"/>
              <a:t>. </a:t>
            </a:r>
          </a:p>
          <a:p>
            <a:pPr lvl="0">
              <a:spcBef>
                <a:spcPts val="0"/>
              </a:spcBef>
            </a:pPr>
            <a:r>
              <a:rPr lang="ru-RU" sz="2400" dirty="0" smtClean="0"/>
              <a:t>Право </a:t>
            </a:r>
            <a:r>
              <a:rPr lang="ru-RU" sz="2400" b="1" dirty="0" smtClean="0">
                <a:solidFill>
                  <a:srgbClr val="7030A0"/>
                </a:solidFill>
              </a:rPr>
              <a:t>изменить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u="sng" dirty="0" smtClean="0"/>
              <a:t>перечень</a:t>
            </a:r>
            <a:r>
              <a:rPr lang="ru-RU" sz="2400" dirty="0" smtClean="0"/>
              <a:t> экзаменов</a:t>
            </a:r>
            <a:r>
              <a:rPr lang="ru-RU" sz="2400" dirty="0"/>
              <a:t>, </a:t>
            </a:r>
            <a:r>
              <a:rPr lang="ru-RU" sz="2400" u="sng" dirty="0" smtClean="0"/>
              <a:t>форму </a:t>
            </a:r>
            <a:r>
              <a:rPr lang="ru-RU" sz="2400" u="sng" dirty="0"/>
              <a:t>ГИА </a:t>
            </a:r>
            <a:r>
              <a:rPr lang="ru-RU" sz="2400" dirty="0" smtClean="0"/>
              <a:t>и </a:t>
            </a:r>
            <a:r>
              <a:rPr lang="ru-RU" sz="2400" u="sng" dirty="0"/>
              <a:t>сроки участия </a:t>
            </a:r>
            <a:r>
              <a:rPr lang="ru-RU" sz="2400" dirty="0"/>
              <a:t>в ГИА только при наличии у них уважительных </a:t>
            </a:r>
            <a:r>
              <a:rPr lang="ru-RU" sz="2400" dirty="0" smtClean="0"/>
              <a:t>причин, подтвержденных документально - </a:t>
            </a:r>
            <a:r>
              <a:rPr lang="ru-RU" sz="2400" b="1" dirty="0">
                <a:solidFill>
                  <a:srgbClr val="FF0000"/>
                </a:solidFill>
              </a:rPr>
              <a:t>не позднее чем за </a:t>
            </a:r>
            <a:r>
              <a:rPr lang="ru-RU" sz="2400" b="1" dirty="0" smtClean="0">
                <a:solidFill>
                  <a:srgbClr val="FF0000"/>
                </a:solidFill>
              </a:rPr>
              <a:t>2 недели </a:t>
            </a:r>
            <a:r>
              <a:rPr lang="ru-RU" sz="2400" b="1" dirty="0">
                <a:solidFill>
                  <a:srgbClr val="FF0000"/>
                </a:solidFill>
              </a:rPr>
              <a:t>до </a:t>
            </a:r>
            <a:r>
              <a:rPr lang="ru-RU" sz="2400" b="1" dirty="0" smtClean="0">
                <a:solidFill>
                  <a:srgbClr val="FF0000"/>
                </a:solidFill>
              </a:rPr>
              <a:t>экзамена.</a:t>
            </a:r>
          </a:p>
          <a:p>
            <a:pPr lvl="0">
              <a:spcBef>
                <a:spcPts val="0"/>
              </a:spcBef>
            </a:pPr>
            <a:r>
              <a:rPr lang="ru-RU" sz="2400" dirty="0" smtClean="0"/>
              <a:t>Право </a:t>
            </a:r>
            <a:r>
              <a:rPr lang="ru-RU" sz="2400" b="1" dirty="0">
                <a:solidFill>
                  <a:srgbClr val="7030A0"/>
                </a:solidFill>
              </a:rPr>
              <a:t>дополнить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smtClean="0"/>
              <a:t>перечень учебных предметов, если было выбрано только 2 обязательных - </a:t>
            </a:r>
            <a:r>
              <a:rPr lang="ru-RU" sz="2400" b="1" dirty="0">
                <a:solidFill>
                  <a:srgbClr val="FF0000"/>
                </a:solidFill>
              </a:rPr>
              <a:t>не позднее чем за </a:t>
            </a:r>
            <a:r>
              <a:rPr lang="ru-RU" sz="2400" b="1" dirty="0" smtClean="0">
                <a:solidFill>
                  <a:srgbClr val="FF0000"/>
                </a:solidFill>
              </a:rPr>
              <a:t>2 недели </a:t>
            </a:r>
            <a:r>
              <a:rPr lang="ru-RU" sz="2400" b="1" dirty="0">
                <a:solidFill>
                  <a:srgbClr val="FF0000"/>
                </a:solidFill>
              </a:rPr>
              <a:t>до экзамена.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Изменения в  Порядок ГИА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71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Изменения в  Порядок ГИА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268760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Особенности проведения экзаменов для отдельных категорий обучающихся и представляемые документы (п.44 Порядка)</a:t>
            </a:r>
            <a:endParaRPr lang="ru-RU" i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513839"/>
              </p:ext>
            </p:extLst>
          </p:nvPr>
        </p:nvGraphicFramePr>
        <p:xfrm>
          <a:off x="457200" y="2132856"/>
          <a:ext cx="8229600" cy="34084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2512"/>
                <a:gridCol w="6707088"/>
              </a:tblGrid>
              <a:tr h="173418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43100" algn="l"/>
                          <a:tab pos="2057400" algn="l"/>
                          <a:tab pos="2286000" algn="l"/>
                        </a:tabLs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1.обучающиеся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с ОВЗ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(рекомендации ПМПК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43100" algn="l"/>
                          <a:tab pos="2057400" algn="l"/>
                          <a:tab pos="2286000" algn="l"/>
                        </a:tabLs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дети-инвалиды и инвалиды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(справка об инвалидности)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741" marR="55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  <a:tabLst>
                          <a:tab pos="1943100" algn="l"/>
                          <a:tab pos="2057400" algn="l"/>
                          <a:tab pos="2286000" algn="l"/>
                        </a:tabLst>
                      </a:pPr>
                      <a:r>
                        <a:rPr lang="ru-RU" sz="1600" b="0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ГИА может проводиться в форме ГВЭ (по их желанию)</a:t>
                      </a:r>
                    </a:p>
                  </a:txBody>
                  <a:tcPr marL="55741" marR="55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  <a:tabLst>
                          <a:tab pos="1943100" algn="l"/>
                          <a:tab pos="2057400" algn="l"/>
                          <a:tab pos="2286000" algn="l"/>
                        </a:tabLs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ГИА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только по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2-м обязательным учебным предметам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(по их желанию)</a:t>
                      </a:r>
                    </a:p>
                  </a:txBody>
                  <a:tcPr marL="55741" marR="55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  <a:tabLst>
                          <a:tab pos="1943100" algn="l"/>
                          <a:tab pos="2057400" algn="l"/>
                          <a:tab pos="228600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ГВЭ по всем учебным предметам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устной форме (по их желанию)</a:t>
                      </a:r>
                    </a:p>
                  </a:txBody>
                  <a:tcPr marL="55741" marR="55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405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marR="1270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Беспрепятственный доступ участников ГИА в аудитории, туалетные и иные помещения, а также их пребывание в указанных помещениях (наличие пандусов, поручней, расширенных дверных проемов, лифтов, при отсутствии лифтов аудитория располагается на 1-м этаже; наличие специальных кресел и других приспособлений)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741" marR="55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0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  <a:tabLst>
                          <a:tab pos="1943100" algn="l"/>
                          <a:tab pos="2057400" algn="l"/>
                          <a:tab pos="2286000" algn="l"/>
                        </a:tabLs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Увеличение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продолжительности </a:t>
                      </a:r>
                    </a:p>
                    <a:p>
                      <a:pPr indent="21590" algn="just">
                        <a:spcAft>
                          <a:spcPts val="0"/>
                        </a:spcAft>
                        <a:tabLst>
                          <a:tab pos="1943100" algn="l"/>
                          <a:tab pos="2057400" algn="l"/>
                          <a:tab pos="2286000" algn="l"/>
                        </a:tabLs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 экзамена на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1,5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часа;</a:t>
                      </a:r>
                    </a:p>
                    <a:p>
                      <a:pPr indent="21590" algn="just">
                        <a:spcAft>
                          <a:spcPts val="0"/>
                        </a:spcAft>
                        <a:tabLst>
                          <a:tab pos="1943100" algn="l"/>
                          <a:tab pos="2057400" algn="l"/>
                          <a:tab pos="2286000" algn="l"/>
                        </a:tabLs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 ИС на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30 минут</a:t>
                      </a:r>
                    </a:p>
                  </a:txBody>
                  <a:tcPr marL="55741" marR="55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0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  <a:tabLst>
                          <a:tab pos="1943100" algn="l"/>
                          <a:tab pos="2057400" algn="l"/>
                          <a:tab pos="228600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Организация питания и перерывов для проведения необходимых лечебных и профилактических мероприятий во время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экзамена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5741" marR="557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5662989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Основанием для организации экзамена на дому, в медицинской организации являются заключение медицинской организации и рекомендации ПМПК.</a:t>
            </a:r>
          </a:p>
        </p:txBody>
      </p:sp>
    </p:spTree>
    <p:extLst>
      <p:ext uri="{BB962C8B-B14F-4D97-AF65-F5344CB8AC3E}">
        <p14:creationId xmlns:p14="http://schemas.microsoft.com/office/powerpoint/2010/main" val="139787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00811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Расписание ГИА-9 проект</a:t>
            </a:r>
            <a:endParaRPr lang="ru-RU" sz="3200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8453736"/>
              </p:ext>
            </p:extLst>
          </p:nvPr>
        </p:nvGraphicFramePr>
        <p:xfrm>
          <a:off x="827583" y="620694"/>
          <a:ext cx="7416825" cy="586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2275"/>
                <a:gridCol w="2472275"/>
                <a:gridCol w="2472275"/>
              </a:tblGrid>
              <a:tr h="50284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Основной период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92" marR="118692" marT="99968" marB="9996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2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24 мая (</a:t>
                      </a:r>
                      <a:r>
                        <a:rPr lang="ru-RU" sz="1600" dirty="0" err="1">
                          <a:effectLst/>
                        </a:rPr>
                        <a:t>пт</a:t>
                      </a:r>
                      <a:r>
                        <a:rPr lang="ru-RU" sz="1600" dirty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92" marR="118692" marT="99968" marB="999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иностранные языки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92" marR="118692" marT="99968" marB="999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иностранные языки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92" marR="118692" marT="99968" marB="99968"/>
                </a:tc>
              </a:tr>
              <a:tr h="502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25 мая (</a:t>
                      </a:r>
                      <a:r>
                        <a:rPr lang="ru-RU" sz="1600" dirty="0" err="1">
                          <a:effectLst/>
                        </a:rPr>
                        <a:t>сб</a:t>
                      </a:r>
                      <a:r>
                        <a:rPr lang="ru-RU" sz="1600" dirty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92" marR="118692" marT="99968" marB="999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иностранные языки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92" marR="118692" marT="99968" marB="999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иностранные языки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92" marR="118692" marT="99968" marB="99968"/>
                </a:tc>
              </a:tr>
              <a:tr h="502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28 мая (</a:t>
                      </a:r>
                      <a:r>
                        <a:rPr lang="ru-RU" sz="1600" dirty="0" err="1">
                          <a:effectLst/>
                        </a:rPr>
                        <a:t>вт</a:t>
                      </a:r>
                      <a:r>
                        <a:rPr lang="ru-RU" sz="1600" dirty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92" marR="118692" marT="99968" marB="999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русский язык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92" marR="118692" marT="99968" marB="999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русский язык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92" marR="118692" marT="99968" marB="99968"/>
                </a:tc>
              </a:tr>
              <a:tr h="502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30 мая (чт)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92" marR="118692" marT="99968" marB="999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обществознание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92" marR="118692" marT="99968" marB="999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обществознание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92" marR="118692" marT="99968" marB="99968"/>
                </a:tc>
              </a:tr>
              <a:tr h="1012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 июня (вт)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92" marR="118692" marT="99968" marB="999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обществознание, информатика и ИКТ, география, физика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92" marR="118692" marT="99968" marB="999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обществознание, информатика и ИКТ, география, физика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92" marR="118692" marT="99968" marB="99968"/>
                </a:tc>
              </a:tr>
              <a:tr h="502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 июня (чт)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92" marR="118692" marT="99968" marB="999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математика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92" marR="118692" marT="99968" marB="999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математика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92" marR="118692" marT="99968" marB="99968"/>
                </a:tc>
              </a:tr>
              <a:tr h="1012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11 июня (</a:t>
                      </a:r>
                      <a:r>
                        <a:rPr lang="ru-RU" sz="1600" dirty="0" err="1">
                          <a:effectLst/>
                        </a:rPr>
                        <a:t>вт</a:t>
                      </a:r>
                      <a:r>
                        <a:rPr lang="ru-RU" sz="1600" dirty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92" marR="118692" marT="99968" marB="999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литература, физика, информатика и ИКТ, биология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92" marR="118692" marT="99968" marB="999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литература, физика, информатика и ИКТ, биология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92" marR="118692" marT="99968" marB="99968"/>
                </a:tc>
              </a:tr>
              <a:tr h="502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14 июня (пт)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92" marR="118692" marT="99968" marB="999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история, химия, география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92" marR="118692" marT="99968" marB="999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история, химия, география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92" marR="118692" marT="99968" marB="9996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72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00811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Расписание ГИА-9 проект</a:t>
            </a:r>
            <a:endParaRPr lang="ru-RU" sz="3200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3578919"/>
              </p:ext>
            </p:extLst>
          </p:nvPr>
        </p:nvGraphicFramePr>
        <p:xfrm>
          <a:off x="755577" y="692696"/>
          <a:ext cx="7272807" cy="6086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4269"/>
                <a:gridCol w="2424269"/>
                <a:gridCol w="2424269"/>
              </a:tblGrid>
              <a:tr h="47466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Основной период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92" marR="118692" marT="99968" marB="9996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4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25 июня (</a:t>
                      </a:r>
                      <a:r>
                        <a:rPr lang="ru-RU" sz="1600" dirty="0" err="1">
                          <a:effectLst/>
                        </a:rPr>
                        <a:t>вт</a:t>
                      </a:r>
                      <a:r>
                        <a:rPr lang="ru-RU" sz="1600" dirty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92" marR="118692" marT="99968" marB="999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Резерв: русский язык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92" marR="118692" marT="99968" marB="999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резерв: русский язык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92" marR="118692" marT="99968" marB="99968"/>
                </a:tc>
              </a:tr>
              <a:tr h="1305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26 июня (ср)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92" marR="118692" marT="99968" marB="999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Резерв: обществознание, физика, информатика и ИКТ, биология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92" marR="118692" marT="99968" marB="999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Резерв: обществознание, физика, информатика и ИКТ, биология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92" marR="118692" marT="99968" marB="99968"/>
                </a:tc>
              </a:tr>
              <a:tr h="474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27 июня (</a:t>
                      </a:r>
                      <a:r>
                        <a:rPr lang="ru-RU" sz="1600" dirty="0" err="1">
                          <a:effectLst/>
                        </a:rPr>
                        <a:t>чт</a:t>
                      </a:r>
                      <a:r>
                        <a:rPr lang="ru-RU" sz="1600" dirty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92" marR="118692" marT="99968" marB="999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Резерв: математика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92" marR="118692" marT="99968" marB="999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Резерв: математика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92" marR="118692" marT="99968" marB="99968"/>
                </a:tc>
              </a:tr>
              <a:tr h="1028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28 июня (пт)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92" marR="118692" marT="99968" marB="999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Резерв: география, история, химия, литература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92" marR="118692" marT="99968" marB="999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Резерв: география, история, химия, литература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92" marR="118692" marT="99968" marB="99968"/>
                </a:tc>
              </a:tr>
              <a:tr h="751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29 июня (сб)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92" marR="118692" marT="99968" marB="999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Резерв: иностранные языки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92" marR="118692" marT="99968" marB="999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Резерв: иностранные языки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92" marR="118692" marT="99968" marB="99968"/>
                </a:tc>
              </a:tr>
              <a:tr h="751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 июля (пн)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92" marR="118692" marT="99968" marB="999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Резерв: по всем предметам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92" marR="118692" marT="99968" marB="999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Резерв: по всем предметам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92" marR="118692" marT="99968" marB="99968"/>
                </a:tc>
              </a:tr>
              <a:tr h="751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 июня (вт)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92" marR="118692" marT="99968" marB="999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Резерв: по всем предметам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92" marR="118692" marT="99968" marB="999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Резерв: по всем предметам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8692" marR="118692" marT="99968" marB="9996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23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Расписание ГИА-9 проект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408398"/>
              </p:ext>
            </p:extLst>
          </p:nvPr>
        </p:nvGraphicFramePr>
        <p:xfrm>
          <a:off x="899591" y="764704"/>
          <a:ext cx="7200801" cy="52565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0267"/>
                <a:gridCol w="2400267"/>
                <a:gridCol w="2400267"/>
              </a:tblGrid>
              <a:tr h="63822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Дополнительный период (сентябрьские сроки)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4124" marR="124124" marT="104544" marB="10454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8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 сентября (</a:t>
                      </a:r>
                      <a:r>
                        <a:rPr lang="ru-RU" sz="1600" dirty="0" err="1">
                          <a:effectLst/>
                        </a:rPr>
                        <a:t>вт</a:t>
                      </a:r>
                      <a:r>
                        <a:rPr lang="ru-RU" sz="1600" dirty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4124" marR="124124" marT="104544" marB="1045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русский язык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4124" marR="124124" marT="104544" marB="1045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русский язык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4124" marR="124124" marT="104544" marB="104544"/>
                </a:tc>
              </a:tr>
              <a:tr h="638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 сентября (</a:t>
                      </a:r>
                      <a:r>
                        <a:rPr lang="ru-RU" sz="1600" dirty="0" err="1">
                          <a:effectLst/>
                        </a:rPr>
                        <a:t>пт</a:t>
                      </a:r>
                      <a:r>
                        <a:rPr lang="ru-RU" sz="1600" dirty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4124" marR="124124" marT="104544" marB="1045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математика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4124" marR="124124" marT="104544" marB="1045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математика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4124" marR="124124" marT="104544" marB="104544"/>
                </a:tc>
              </a:tr>
              <a:tr h="995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 сентября (пн)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4124" marR="124124" marT="104544" marB="1045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история, биология, физика, география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4124" marR="124124" marT="104544" marB="1045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история, биология, физика, география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4124" marR="124124" marT="104544" marB="104544"/>
                </a:tc>
              </a:tr>
              <a:tr h="1708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 сентября (ср)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4124" marR="124124" marT="104544" marB="1045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обществознание, химия, информатика и ИКТ, литература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4124" marR="124124" marT="104544" marB="1045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обществознание, химия, информатика и ИКТ, литература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4124" marR="124124" marT="104544" marB="104544"/>
                </a:tc>
              </a:tr>
              <a:tr h="638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13 сентября (пт)</a:t>
                      </a:r>
                      <a:endParaRPr lang="ru-RU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4124" marR="124124" marT="104544" marB="1045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иностранные языки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4124" marR="124124" marT="104544" marB="1045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иностранные языки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4124" marR="124124" marT="104544" marB="10454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19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1202</TotalTime>
  <Words>1334</Words>
  <Application>Microsoft Office PowerPoint</Application>
  <PresentationFormat>Экран (4:3)</PresentationFormat>
  <Paragraphs>202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Подготовка к проведению ГИА-9  в 2019 году </vt:lpstr>
      <vt:lpstr>Новый  Порядок ГИА</vt:lpstr>
      <vt:lpstr>Изменения в  Порядок ГИА</vt:lpstr>
      <vt:lpstr>Изменения в  Порядок ГИА</vt:lpstr>
      <vt:lpstr>Изменения в  Порядок ГИА</vt:lpstr>
      <vt:lpstr>Изменения в  Порядок ГИА</vt:lpstr>
      <vt:lpstr>Расписание ГИА-9 проект</vt:lpstr>
      <vt:lpstr>Расписание ГИА-9 проект</vt:lpstr>
      <vt:lpstr>Расписание ГИА-9 проект</vt:lpstr>
      <vt:lpstr>Расписание ГИА-9 проект</vt:lpstr>
      <vt:lpstr>Материалы для подготовки к ГИА</vt:lpstr>
      <vt:lpstr>Итоговое собеседование- допуск к государственной итоговой аттестации</vt:lpstr>
      <vt:lpstr>Итоговое собеседование</vt:lpstr>
      <vt:lpstr>Процедура</vt:lpstr>
      <vt:lpstr>Чтение текста</vt:lpstr>
      <vt:lpstr>Образец КИМ</vt:lpstr>
      <vt:lpstr>Презентация PowerPoint</vt:lpstr>
      <vt:lpstr>Пересказ</vt:lpstr>
      <vt:lpstr>Монологическое высказывание</vt:lpstr>
      <vt:lpstr>Презентация PowerPoint</vt:lpstr>
      <vt:lpstr>Образец КИМ</vt:lpstr>
      <vt:lpstr>Образец КИМ</vt:lpstr>
      <vt:lpstr>Образец КИМ</vt:lpstr>
      <vt:lpstr>Образец КИМ</vt:lpstr>
      <vt:lpstr>Участие в диалоге</vt:lpstr>
      <vt:lpstr>Протокол оценивания ИС  </vt:lpstr>
      <vt:lpstr>Результаты апробации итогового собеседования  (13.11.18)</vt:lpstr>
      <vt:lpstr>Результаты апробации итогового собеседования  (13.11.18, 14.11.18)</vt:lpstr>
      <vt:lpstr>Подготовка к итоговому собеседованию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370</cp:revision>
  <dcterms:modified xsi:type="dcterms:W3CDTF">2019-01-12T07:21:39Z</dcterms:modified>
</cp:coreProperties>
</file>