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4" r:id="rId5"/>
    <p:sldId id="301" r:id="rId6"/>
    <p:sldId id="310" r:id="rId7"/>
    <p:sldId id="296" r:id="rId8"/>
    <p:sldId id="311" r:id="rId9"/>
    <p:sldId id="312" r:id="rId10"/>
    <p:sldId id="297" r:id="rId11"/>
    <p:sldId id="298" r:id="rId12"/>
    <p:sldId id="299" r:id="rId13"/>
    <p:sldId id="300" r:id="rId14"/>
    <p:sldId id="313" r:id="rId15"/>
    <p:sldId id="302" r:id="rId16"/>
    <p:sldId id="314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</a:t>
            </a:r>
            <a:r>
              <a:rPr lang="ru-RU" b="1" dirty="0">
                <a:solidFill>
                  <a:srgbClr val="FF0000"/>
                </a:solidFill>
              </a:rPr>
              <a:t>к проведению ГИА-9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2021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6949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08 декабря 2020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t="11015" r="16089" b="6291"/>
          <a:stretch>
            <a:fillRect/>
          </a:stretch>
        </p:blipFill>
        <p:spPr bwMode="auto">
          <a:xfrm>
            <a:off x="2272971" y="1600200"/>
            <a:ext cx="45980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5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11320" r="22688" b="5304"/>
          <a:stretch>
            <a:fillRect/>
          </a:stretch>
        </p:blipFill>
        <p:spPr bwMode="auto">
          <a:xfrm>
            <a:off x="687388" y="1628800"/>
            <a:ext cx="359727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9904" r="24278" b="6421"/>
          <a:stretch>
            <a:fillRect/>
          </a:stretch>
        </p:blipFill>
        <p:spPr bwMode="auto">
          <a:xfrm>
            <a:off x="5219700" y="1628799"/>
            <a:ext cx="3205163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8238" r="22229" b="8084"/>
          <a:stretch>
            <a:fillRect/>
          </a:stretch>
        </p:blipFill>
        <p:spPr bwMode="auto">
          <a:xfrm>
            <a:off x="827584" y="1628800"/>
            <a:ext cx="3485654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8830" r="22841" b="7181"/>
          <a:stretch>
            <a:fillRect/>
          </a:stretch>
        </p:blipFill>
        <p:spPr bwMode="auto">
          <a:xfrm>
            <a:off x="4787900" y="1628801"/>
            <a:ext cx="3567113" cy="43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8498" r="14622" b="4260"/>
          <a:stretch>
            <a:fillRect/>
          </a:stretch>
        </p:blipFill>
        <p:spPr bwMode="auto">
          <a:xfrm>
            <a:off x="467544" y="1556792"/>
            <a:ext cx="38896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8582" r="15263" b="4054"/>
          <a:stretch>
            <a:fillRect/>
          </a:stretch>
        </p:blipFill>
        <p:spPr bwMode="auto">
          <a:xfrm>
            <a:off x="4572000" y="1412776"/>
            <a:ext cx="410445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диалоге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проверку выносится умение поддерживать диалог, отвечать на поставленный вопрос, формулировать понятные тезисы, доносить до собеседника коммуникативную задачу.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  <a:t>Протокол оценивания ИС </a:t>
            </a:r>
            <a:br>
              <a:rPr lang="ru-RU" altLang="ru-RU" sz="2800" b="1" dirty="0">
                <a:solidFill>
                  <a:srgbClr val="7030A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32" y="765175"/>
            <a:ext cx="4032936" cy="536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Результаты апробации итогового собеседования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Лучше всего обучающиеся справляются с заданиями </a:t>
            </a:r>
            <a:r>
              <a:rPr lang="ru-RU" sz="3000" b="1" dirty="0" smtClean="0">
                <a:solidFill>
                  <a:srgbClr val="7030A0"/>
                </a:solidFill>
              </a:rPr>
              <a:t>«Чтение вслух»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«Диалог».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Труднее участникам выполнять </a:t>
            </a:r>
            <a:r>
              <a:rPr lang="ru-RU" sz="3000" b="1" dirty="0" smtClean="0">
                <a:solidFill>
                  <a:srgbClr val="7030A0"/>
                </a:solidFill>
              </a:rPr>
              <a:t>«Пересказ» </a:t>
            </a:r>
            <a:r>
              <a:rPr lang="ru-RU" sz="3000" dirty="0" smtClean="0">
                <a:solidFill>
                  <a:srgbClr val="002060"/>
                </a:solidFill>
              </a:rPr>
              <a:t>и </a:t>
            </a:r>
            <a:r>
              <a:rPr lang="ru-RU" sz="3000" b="1" dirty="0" smtClean="0">
                <a:solidFill>
                  <a:srgbClr val="7030A0"/>
                </a:solidFill>
              </a:rPr>
              <a:t>«Монолог». </a:t>
            </a:r>
            <a:r>
              <a:rPr lang="ru-RU" sz="3000" dirty="0" smtClean="0">
                <a:solidFill>
                  <a:srgbClr val="002060"/>
                </a:solidFill>
              </a:rPr>
              <a:t>Наибольшую сложность представляло включение цитаты в текст, чтобы это было логично, уместно.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При монологе не все обучающиеся могут обеспечить смысловую цельность, речевую связность, последовательность, а также логику изложения.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Наименьший результат во всех заданиях получен по критериям грамотность.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</a:t>
            </a:r>
            <a:r>
              <a:rPr lang="ru-RU" b="1" smtClean="0">
                <a:solidFill>
                  <a:srgbClr val="7030A0"/>
                </a:solidFill>
              </a:rPr>
              <a:t>за внимание 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Введение ИС (итоговое собеседование) по русскому языку </a:t>
            </a:r>
            <a:r>
              <a:rPr lang="ru-RU" sz="2800" dirty="0" smtClean="0"/>
              <a:t>как дополнительного </a:t>
            </a:r>
            <a:r>
              <a:rPr lang="ru-RU" sz="2800" dirty="0"/>
              <a:t>условия допуска к </a:t>
            </a:r>
            <a:r>
              <a:rPr lang="ru-RU" sz="2800" dirty="0" smtClean="0"/>
              <a:t>ГИА (п.11). </a:t>
            </a:r>
          </a:p>
          <a:p>
            <a:pPr marL="0" indent="0">
              <a:buNone/>
            </a:pPr>
            <a:r>
              <a:rPr lang="ru-RU" sz="2800" dirty="0"/>
              <a:t>Особенности проведения </a:t>
            </a:r>
            <a:r>
              <a:rPr lang="ru-RU" sz="2800" dirty="0" smtClean="0"/>
              <a:t>ИС -  гл. </a:t>
            </a:r>
            <a:r>
              <a:rPr lang="en-US" sz="2800" dirty="0"/>
              <a:t>III </a:t>
            </a:r>
            <a:r>
              <a:rPr lang="ru-RU" sz="2800" dirty="0"/>
              <a:t>Порядка </a:t>
            </a:r>
            <a:r>
              <a:rPr lang="ru-RU" sz="2800" dirty="0" smtClean="0"/>
              <a:t>ГИА.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Вводится в рамках реализации Концепции преподавания русского языка и литературы для проверки навыков устной речи.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Изменения в  Порядок ГИА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rgbClr val="EAF1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472518" cy="47085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Введено в рамках- реализации Концепции преподавания русского языка и литературы для проверки навыков устной речи у школьников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Результат итогового собеседования - «зачет» или «незачет».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зачёт ≥ 10 баллов</a:t>
            </a:r>
            <a:br>
              <a:rPr lang="ru-RU" sz="1800" dirty="0"/>
            </a:br>
            <a:r>
              <a:rPr lang="ru-RU" sz="1800" dirty="0"/>
              <a:t>максимально – </a:t>
            </a:r>
            <a:r>
              <a:rPr lang="ru-RU" sz="1800" dirty="0" smtClean="0"/>
              <a:t>20 </a:t>
            </a:r>
            <a:r>
              <a:rPr lang="ru-RU" sz="1800" dirty="0"/>
              <a:t>баллов</a:t>
            </a:r>
            <a:endParaRPr lang="ru-RU" sz="1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Сроки проведения: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10 февраля 2020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Дополнительные сроки проведения: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10 марта, 17 мая </a:t>
            </a:r>
            <a:r>
              <a:rPr 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2021года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Повторно допускаются: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обучающиеся, получившие «незачет»;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 явившиеся или не завершившие процедуру по уважительным причинам, подтвержденным документально.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+mj-lt"/>
                <a:cs typeface="Times New Roman" panose="02020603050405020304" pitchFamily="18" charset="0"/>
              </a:rPr>
              <a:t>Место проведения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 МБОУ «СОШ № 9 им. В.И.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екрасова»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Результаты собеседования участники узнают не позднее 5 календарных дней после проведения.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Заявления на участие не позднее чем за две недели до начала проведения.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Итоговое собеседование- допуск к государственной итоговой аттестации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Итоговое </a:t>
            </a:r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КИМ (контрольные измерительные материалы) получают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за </a:t>
            </a:r>
            <a:r>
              <a:rPr lang="ru-RU" altLang="ru-RU" sz="2400" b="1" dirty="0">
                <a:solidFill>
                  <a:srgbClr val="7030A0"/>
                </a:solidFill>
                <a:cs typeface="Arial" panose="020B0604020202020204" pitchFamily="34" charset="0"/>
              </a:rPr>
              <a:t>60 мин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до начала собеседования </a:t>
            </a:r>
            <a:r>
              <a:rPr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по электронной 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почте.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</a:rPr>
              <a:t>В КИМ 4 задания: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чтение текста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пересказ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</a:rPr>
              <a:t>монолог по выбранной теме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диалог </a:t>
            </a:r>
            <a:r>
              <a:rPr lang="ru-RU" sz="2400" dirty="0">
                <a:solidFill>
                  <a:srgbClr val="002060"/>
                </a:solidFill>
              </a:rPr>
              <a:t>с </a:t>
            </a:r>
            <a:r>
              <a:rPr lang="ru-RU" sz="2400" dirty="0" smtClean="0">
                <a:solidFill>
                  <a:srgbClr val="002060"/>
                </a:solidFill>
              </a:rPr>
              <a:t>организатором-собеседником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На выполнение заданий отводится примерно </a:t>
            </a:r>
            <a:r>
              <a:rPr lang="ru-RU" altLang="ru-RU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15-16 минут</a:t>
            </a:r>
            <a:r>
              <a:rPr lang="ru-RU" altLang="ru-RU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Проверка </a:t>
            </a:r>
            <a:r>
              <a:rPr lang="ru-RU" sz="2400" dirty="0">
                <a:solidFill>
                  <a:srgbClr val="002060"/>
                </a:solidFill>
              </a:rPr>
              <a:t>ИС - </a:t>
            </a:r>
            <a:r>
              <a:rPr lang="ru-RU" sz="2400" b="1" dirty="0">
                <a:solidFill>
                  <a:srgbClr val="7030A0"/>
                </a:solidFill>
              </a:rPr>
              <a:t>в ходе устных ответов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  <a:p>
            <a:pPr>
              <a:buFont typeface="+mj-lt"/>
              <a:buNone/>
            </a:pPr>
            <a:r>
              <a:rPr lang="ru-RU" sz="2400" dirty="0">
                <a:solidFill>
                  <a:srgbClr val="002060"/>
                </a:solidFill>
              </a:rPr>
              <a:t>Одна работа оценивается </a:t>
            </a:r>
            <a:r>
              <a:rPr lang="ru-RU" sz="2400" b="1" u="sng" dirty="0">
                <a:solidFill>
                  <a:srgbClr val="7030A0"/>
                </a:solidFill>
              </a:rPr>
              <a:t>одним экспертом </a:t>
            </a:r>
            <a:r>
              <a:rPr lang="ru-RU" sz="2400" dirty="0">
                <a:solidFill>
                  <a:srgbClr val="002060"/>
                </a:solidFill>
              </a:rPr>
              <a:t>во время ответа участника.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При необходимости оценивается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повторно после окончания ИС по аудиозаписи.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7030A0"/>
                </a:solidFill>
              </a:rPr>
              <a:t>Процедура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spcBef>
                <a:spcPts val="0"/>
              </a:spcBef>
              <a:buNone/>
            </a:pPr>
            <a:endParaRPr lang="ru-RU" sz="3400" b="1" dirty="0" smtClean="0">
              <a:solidFill>
                <a:srgbClr val="604A7B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Организатор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вне аудитории приглашает участника в аудиторию проведения.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604A7B"/>
                </a:solidFill>
                <a:cs typeface="Arial"/>
              </a:rPr>
              <a:t>В аудитории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: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В начале обучающегося просят назвать ФИО, класс, вариант.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i="1" dirty="0">
                <a:solidFill>
                  <a:srgbClr val="FF0000"/>
                </a:solidFill>
                <a:cs typeface="Arial"/>
              </a:rPr>
              <a:t>Перед ответом на каждое задание участник ИС произносит номер задания. </a:t>
            </a:r>
            <a:endParaRPr lang="ru-RU" sz="5500" i="1" dirty="0" smtClean="0">
              <a:solidFill>
                <a:srgbClr val="FF0000"/>
              </a:solidFill>
              <a:cs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1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чтение текста.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2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задание – пересказ, вставка цитаты (делает записи при подготовке). 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3 задание – участник составляет рассказ по выбранной теме.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604A7B"/>
                </a:solidFill>
                <a:cs typeface="Arial"/>
              </a:rPr>
              <a:t>4 задание - организатор-собеседник вступает в диалог</a:t>
            </a:r>
            <a:r>
              <a:rPr lang="ru-RU" sz="5500" b="1" dirty="0" smtClean="0">
                <a:solidFill>
                  <a:srgbClr val="604A7B"/>
                </a:solidFill>
                <a:cs typeface="Arial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>Организатор-собеседник  заполняет Ведомость учета </a:t>
            </a: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(</a:t>
            </a:r>
            <a:r>
              <a:rPr lang="ru-RU" sz="5500" b="1" dirty="0">
                <a:solidFill>
                  <a:srgbClr val="000000"/>
                </a:solidFill>
                <a:cs typeface="Arial"/>
              </a:rPr>
              <a:t>время начала и окончания) , ведет экзамен</a:t>
            </a: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/>
            </a:r>
            <a:br>
              <a:rPr lang="ru-RU" sz="5500" b="1" dirty="0">
                <a:solidFill>
                  <a:srgbClr val="000000"/>
                </a:solidFill>
                <a:cs typeface="Arial"/>
              </a:rPr>
            </a:b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Эксперт </a:t>
            </a:r>
            <a:r>
              <a:rPr lang="ru-RU" sz="5500" b="1" dirty="0">
                <a:solidFill>
                  <a:srgbClr val="000000"/>
                </a:solidFill>
                <a:cs typeface="Arial"/>
              </a:rPr>
              <a:t>оценивает участника и заносит результаты в Протоколы.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000000"/>
                </a:solidFill>
                <a:cs typeface="Arial"/>
              </a:rPr>
              <a:t>Участник ставит подпись в Ведомости учета</a:t>
            </a:r>
            <a:r>
              <a:rPr lang="ru-RU" sz="5500" b="1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5500" b="1" dirty="0" smtClean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 smtClean="0">
                <a:solidFill>
                  <a:srgbClr val="7030A0"/>
                </a:solidFill>
              </a:rPr>
              <a:t>На </a:t>
            </a:r>
            <a:r>
              <a:rPr lang="ru-RU" sz="5500" b="1" dirty="0">
                <a:solidFill>
                  <a:srgbClr val="7030A0"/>
                </a:solidFill>
              </a:rPr>
              <a:t>ИС организуется потоковая аудиозапись ответов участников.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500" b="1" dirty="0">
                <a:solidFill>
                  <a:srgbClr val="7030A0"/>
                </a:solidFill>
              </a:rPr>
              <a:t>Во время технических перерывов запись прерывается</a:t>
            </a:r>
          </a:p>
          <a:p>
            <a:pPr marL="530352" indent="-530352" fontAlgn="base">
              <a:spcBef>
                <a:spcPts val="0"/>
              </a:spcBef>
            </a:pP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Организатор вне аудитории провожает участника на урок</a:t>
            </a:r>
            <a:r>
              <a:rPr lang="en-US" sz="5500" b="1" dirty="0">
                <a:solidFill>
                  <a:srgbClr val="FF0000"/>
                </a:solidFill>
                <a:cs typeface="Arial"/>
              </a:rPr>
              <a:t> </a:t>
            </a:r>
            <a:r>
              <a:rPr lang="ru-RU" sz="5500" b="1" dirty="0">
                <a:solidFill>
                  <a:srgbClr val="FF0000"/>
                </a:solidFill>
                <a:cs typeface="Arial"/>
              </a:rPr>
              <a:t>или на выход.</a:t>
            </a:r>
            <a:endParaRPr lang="ru-RU" sz="55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5500" b="1" dirty="0">
                <a:solidFill>
                  <a:srgbClr val="FF0000"/>
                </a:solidFill>
                <a:cs typeface="Arial"/>
              </a:rPr>
              <a:t>Приглашает другого.</a:t>
            </a:r>
            <a:endParaRPr lang="ru-RU" sz="5500" dirty="0">
              <a:latin typeface="Arial"/>
            </a:endParaRP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7053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Чтение текста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Тексты подбираются так, чтобы выявить владение орфоэпическими нормами, ударениями и интонационными выделениями.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Образец КИМ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8032" r="22229" b="6593"/>
          <a:stretch>
            <a:fillRect/>
          </a:stretch>
        </p:blipFill>
        <p:spPr bwMode="auto">
          <a:xfrm>
            <a:off x="251520" y="1395723"/>
            <a:ext cx="3021056" cy="43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7854" r="23550" b="7985"/>
          <a:stretch>
            <a:fillRect/>
          </a:stretch>
        </p:blipFill>
        <p:spPr bwMode="auto">
          <a:xfrm>
            <a:off x="3272576" y="1395723"/>
            <a:ext cx="3049618" cy="43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8507" r="22713" b="7034"/>
          <a:stretch>
            <a:fillRect/>
          </a:stretch>
        </p:blipFill>
        <p:spPr bwMode="auto">
          <a:xfrm>
            <a:off x="6228921" y="1340768"/>
            <a:ext cx="2664991" cy="43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Пересказ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Разработчики придумали интересный подход, когда цитату, которая касается содержания текста, нужно «вплести» в пересказ.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Монологическое высказывание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усмотрение участника это может быть </a:t>
            </a:r>
            <a:r>
              <a:rPr lang="ru-RU" b="1" dirty="0" smtClean="0">
                <a:solidFill>
                  <a:srgbClr val="7030A0"/>
                </a:solidFill>
              </a:rPr>
              <a:t>описание, рассуждение или повествование.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он выбирает описание, ему будет показана фотография; если рассуждение- будет задан некий опорный вопрос («нужно ли…»); для повествования будет предложено о чем-то рассказать с опорой на наглядный материал.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Важным критерием является количество слов в высказывании -</a:t>
            </a:r>
            <a:r>
              <a:rPr lang="ru-RU" b="1" dirty="0">
                <a:solidFill>
                  <a:srgbClr val="002060"/>
                </a:solidFill>
              </a:rPr>
              <a:t>не менее </a:t>
            </a:r>
            <a:r>
              <a:rPr lang="ru-RU" b="1" dirty="0" smtClean="0">
                <a:solidFill>
                  <a:srgbClr val="002060"/>
                </a:solidFill>
              </a:rPr>
              <a:t>10, причем без фактических ошибок.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455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Подготовка к проведению ГИА-9  в 2021 году </vt:lpstr>
      <vt:lpstr>Изменения в  Порядок ГИА</vt:lpstr>
      <vt:lpstr>Итоговое собеседование- допуск к государственной итоговой аттестации</vt:lpstr>
      <vt:lpstr>Итоговое собеседование</vt:lpstr>
      <vt:lpstr>Процедура</vt:lpstr>
      <vt:lpstr>Чтение текста</vt:lpstr>
      <vt:lpstr>Образец КИМ</vt:lpstr>
      <vt:lpstr>Пересказ</vt:lpstr>
      <vt:lpstr>Монологическое высказывание</vt:lpstr>
      <vt:lpstr>Образец КИМ</vt:lpstr>
      <vt:lpstr>Образец КИМ</vt:lpstr>
      <vt:lpstr>Образец КИМ</vt:lpstr>
      <vt:lpstr>Образец КИМ</vt:lpstr>
      <vt:lpstr>Участие в диалоге</vt:lpstr>
      <vt:lpstr>Протокол оценивания ИС  </vt:lpstr>
      <vt:lpstr>Результаты апробации итогового собеседования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Завуч</cp:lastModifiedBy>
  <cp:revision>387</cp:revision>
  <dcterms:modified xsi:type="dcterms:W3CDTF">2020-12-15T09:35:41Z</dcterms:modified>
</cp:coreProperties>
</file>